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dat" ContentType="application/x-fontdata"/>
  <Default Extension="bin"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media/image28.bin" ContentType="image/svg+xml"/>
  <Override PartName="/ppt/media/image31.bin" ContentType="image/svg+xml"/>
  <Override PartName="/ppt/media/image34.bin" ContentType="image/svg+xml"/>
  <Override PartName="/ppt/media/image37.bin" ContentType="image/svg+xml"/>
  <Override PartName="/ppt/media/image40.bin" ContentType="image/svg+xml"/>
  <Override PartName="/ppt/media/image43.bin" ContentType="image/svg+xml"/>
  <Override PartName="/ppt/slides/slide6.xml" ContentType="application/vnd.openxmlformats-officedocument.presentationml.slide+xml"/>
  <Override PartName="/ppt/media/image47.bin" ContentType="image/svg+xml"/>
  <Override PartName="/ppt/media/image50.bin" ContentType="image/svg+xml"/>
  <Override PartName="/ppt/slides/slide7.xml" ContentType="application/vnd.openxmlformats-officedocument.presentationml.slide+xml"/>
  <Override PartName="/ppt/media/image58.bin" ContentType="image/svg+xml"/>
  <Override PartName="/ppt/media/image61.bin" ContentType="image/svg+xml"/>
  <Override PartName="/ppt/media/image64.bin" ContentType="image/svg+xml"/>
  <Override PartName="/ppt/slides/slide8.xml" ContentType="application/vnd.openxmlformats-officedocument.presentationml.slide+xml"/>
  <Override PartName="/ppt/media/image70.bin" ContentType="image/svg+xml"/>
  <Override PartName="/ppt/media/image73.bin" ContentType="image/svg+xml"/>
  <Override PartName="/ppt/media/image76.bin" ContentType="image/svg+xml"/>
  <Override PartName="/ppt/media/image79.bin" ContentType="image/svg+xml"/>
  <Override PartName="/ppt/media/image82.bin" ContentType="image/svg+xml"/>
  <Override PartName="/ppt/slides/slide9.xml" ContentType="application/vnd.openxmlformats-officedocument.presentationml.slide+xml"/>
  <Override PartName="/ppt/slides/slide10.xml" ContentType="application/vnd.openxmlformats-officedocument.presentationml.slide+xml"/>
  <Override PartName="/ppt/media/image94.bin" ContentType="image/svg+xml"/>
  <Override PartName="/ppt/slides/slide11.xml" ContentType="application/vnd.openxmlformats-officedocument.presentationml.slide+xml"/>
  <Override PartName="/ppt/media/image98.bin" ContentType="image/svg+xml"/>
  <Override PartName="/ppt/media/image100.bin" ContentType="image/svg+xml"/>
  <Override PartName="/ppt/media/image102.bin" ContentType="image/svg+xml"/>
  <Override PartName="/ppt/media/image104.bin" ContentType="image/svg+xml"/>
  <Override PartName="/ppt/slides/slide12.xml" ContentType="application/vnd.openxmlformats-officedocument.presentationml.slide+xml"/>
  <Override PartName="/ppt/slides/slide13.xml" ContentType="application/vnd.openxmlformats-officedocument.presentationml.slide+xml"/>
  <Override PartName="/ppt/media/image121.bin" ContentType="image/svg+xml"/>
  <Override PartName="/ppt/media/image125.bin" ContentType="image/svg+xml"/>
  <Override PartName="/ppt/media/image129.bin" ContentType="image/svg+xml"/>
  <Override PartName="/ppt/media/image133.bin" ContentType="image/svg+xml"/>
  <Override PartName="/ppt/media/image137.bin" ContentType="image/svg+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0">
  <p:sldMasterIdLst>
    <p:sldMasterId id="2147483672" r:id="rId1"/>
  </p:sldMasterIdLst>
  <p:sldIdLst>
    <p:sldId id="301" r:id="rId50"/>
    <p:sldId id="306" r:id="rId56"/>
    <p:sldId id="322" r:id="rId70"/>
    <p:sldId id="329" r:id="rId78"/>
    <p:sldId id="367" r:id="rId106"/>
    <p:sldId id="396" r:id="rId142"/>
    <p:sldId id="421" r:id="rId164"/>
    <p:sldId id="441" r:id="rId185"/>
    <p:sldId id="466" r:id="rId216"/>
    <p:sldId id="489" r:id="rId234"/>
    <p:sldId id="503" r:id="rId243"/>
    <p:sldId id="516" r:id="rId261"/>
    <p:sldId id="546" r:id="rId287"/>
    <p:sldId id="581" r:id="rId328"/>
    <p:sldId id="594" r:id="rId338"/>
    <p:sldId id="611" r:id="rId350"/>
    <p:sldId id="637" r:id="rId374"/>
    <p:sldId id="660" r:id="rId386"/>
    <p:sldId id="685" r:id="rId402"/>
    <p:sldId id="702" r:id="rId414"/>
    <p:sldId id="722" r:id="rId432"/>
    <p:sldId id="767" r:id="rId458"/>
    <p:sldId id="802" r:id="rId488"/>
  </p:sldIdLst>
  <p:sldSz cx="18288000" cy="10287000"/>
  <p:notesSz cx="18288000" cy="10287000"/>
  <p:embeddedFontLst>
    <p:embeddedFont>
      <p:font typeface="Space Grotesk" panose="00000500000000000000" pitchFamily="50" charset="0"/>
      <p:regular r:id="rId6"/>
    </p:embeddedFont>
    <p:embeddedFont>
      <p:font typeface="Space Grotesk Bold" panose="00000800000000000000" pitchFamily="50" charset="0"/>
      <p:bold r:id="rId7"/>
    </p:embeddedFont>
    <p:embeddedFont>
      <p:font typeface="Space Grotesk Light" panose="00000400000000000000" pitchFamily="50" charset="0"/>
      <p:regular r:id="rId8"/>
    </p:embeddedFont>
    <p:embeddedFont>
      <p:font typeface="Space Grotesk SemiBold" panose="00000700000000000000" pitchFamily="50" charset="0"/>
      <p:bold r:id="rId9"/>
    </p:embeddedFont>
    <p:embeddedFont>
      <p:font typeface="Work Sans" pitchFamily="2" charset="0"/>
      <p:regular r:id="rId10"/>
      <p:bold r:id="rId11"/>
      <p:italic r:id="rId12"/>
      <p:boldItalic r:id="rId13"/>
    </p:embeddedFont>
    <p:embeddedFont>
      <p:font typeface="Work Sans Black" pitchFamily="2" charset="0"/>
      <p:bold r:id="rId14"/>
    </p:embeddedFont>
    <p:embeddedFont>
      <p:font typeface="Work Sans ExtraBold" pitchFamily="2" charset="0"/>
      <p:bold r:id="rId15"/>
    </p:embeddedFont>
    <p:embeddedFont>
      <p:font typeface="Work Sans ExtraLight" pitchFamily="2" charset="0"/>
      <p:regular r:id="rId16"/>
    </p:embeddedFont>
    <p:embeddedFont>
      <p:font typeface="Work Sans Light" pitchFamily="2" charset="0"/>
      <p:regular r:id="rId17"/>
    </p:embeddedFont>
    <p:embeddedFont>
      <p:font typeface="Work Sans Medium" pitchFamily="2" charset="0"/>
      <p:regular r:id="rId18"/>
    </p:embeddedFont>
    <p:embeddedFont>
      <p:font typeface="Work Sans SemiBold" pitchFamily="2" charset="0"/>
      <p:bold r:id="rId19"/>
    </p:embeddedFont>
    <p:embeddedFont>
      <p:font typeface="Work Sans Thin" pitchFamily="2" charset="0"/>
      <p:regular r:id="rId20"/>
    </p:embeddedFont>
    <p:embeddedFont>
      <p:font typeface="Poppins" panose="00000500000000000000" pitchFamily="2" charset="0"/>
      <p:regular r:id="rId21"/>
      <p:bold r:id="rId22"/>
      <p:italic r:id="rId23"/>
      <p:boldItalic r:id="rId24"/>
    </p:embeddedFont>
    <p:embeddedFont>
      <p:font typeface="Poppins Black" panose="00000A00000000000000" pitchFamily="2" charset="0"/>
      <p:bold r:id="rId25"/>
      <p:boldItalic r:id="rId26"/>
    </p:embeddedFont>
    <p:embeddedFont>
      <p:font typeface="Poppins ExtraBold" panose="00000900000000000000" pitchFamily="2" charset="0"/>
      <p:bold r:id="rId27"/>
      <p:boldItalic r:id="rId28"/>
    </p:embeddedFont>
    <p:embeddedFont>
      <p:font typeface="Poppins ExtraLight" panose="00000300000000000000" pitchFamily="2" charset="0"/>
      <p:regular r:id="rId29"/>
      <p:italic r:id="rId30"/>
    </p:embeddedFont>
    <p:embeddedFont>
      <p:font typeface="Poppins Light" panose="00000400000000000000" pitchFamily="2" charset="0"/>
      <p:regular r:id="rId31"/>
      <p:italic r:id="rId32"/>
    </p:embeddedFont>
    <p:embeddedFont>
      <p:font typeface="Poppins Medium" panose="00000600000000000000" pitchFamily="2" charset="0"/>
      <p:regular r:id="rId33"/>
      <p:italic r:id="rId34"/>
    </p:embeddedFont>
    <p:embeddedFont>
      <p:font typeface="Poppins SemiBold" panose="00000700000000000000" pitchFamily="2" charset="0"/>
      <p:bold r:id="rId35"/>
      <p:boldItalic r:id="rId36"/>
    </p:embeddedFont>
    <p:embeddedFont>
      <p:font typeface="Poppins Thin" panose="00000300000000000000" pitchFamily="2" charset="0"/>
      <p:regular r:id="rId37"/>
      <p:italic r:id="rId38"/>
    </p:embeddedFont>
    <p:embeddedFont>
      <p:font typeface="Work Sans" pitchFamily="2" charset="0"/>
      <p:regular r:id="rId39"/>
      <p:bold r:id="rId40"/>
      <p:italic r:id="rId41"/>
      <p:boldItalic r:id="rId42"/>
    </p:embeddedFont>
    <p:embeddedFont>
      <p:font typeface="Work Sans Black" pitchFamily="2" charset="0"/>
      <p:bold r:id="rId43"/>
    </p:embeddedFont>
    <p:embeddedFont>
      <p:font typeface="Work Sans ExtraBold" pitchFamily="2" charset="0"/>
      <p:bold r:id="rId44"/>
    </p:embeddedFont>
    <p:embeddedFont>
      <p:font typeface="Work Sans ExtraLight" pitchFamily="2" charset="0"/>
      <p:regular r:id="rId45"/>
    </p:embeddedFont>
    <p:embeddedFont>
      <p:font typeface="Work Sans Light" pitchFamily="2" charset="0"/>
      <p:regular r:id="rId46"/>
    </p:embeddedFont>
    <p:embeddedFont>
      <p:font typeface="Work Sans Medium" pitchFamily="2" charset="0"/>
      <p:regular r:id="rId47"/>
    </p:embeddedFont>
    <p:embeddedFont>
      <p:font typeface="Work Sans SemiBold" pitchFamily="2" charset="0"/>
      <p:bold r:id="rId48"/>
    </p:embeddedFont>
    <p:embeddedFont>
      <p:font typeface="Work Sans Thin" pitchFamily="2" charset="0"/>
      <p:regular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294" y="114"/>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viewProps" Target="viewProps.xml" Id="rId3" /><Relationship Type="http://schemas.openxmlformats.org/officeDocument/2006/relationships/presProps" Target="presProps.xml" Id="rId2" /><Relationship Type="http://schemas.openxmlformats.org/officeDocument/2006/relationships/slideMaster" Target="slideMasters/slideMaster1.xml" Id="rId1" /><Relationship Type="http://schemas.openxmlformats.org/officeDocument/2006/relationships/tableStyles" Target="tableStyles.xml" Id="rId5" /><Relationship Type="http://schemas.openxmlformats.org/officeDocument/2006/relationships/theme" Target="theme/theme1.xml" Id="rId4" /><Relationship Type="http://schemas.openxmlformats.org/officeDocument/2006/relationships/font" Target="/ppt/fonts/font.dat" Id="rId6" /><Relationship Type="http://schemas.openxmlformats.org/officeDocument/2006/relationships/font" Target="/ppt/fonts/font2.dat" Id="rId7" /><Relationship Type="http://schemas.openxmlformats.org/officeDocument/2006/relationships/font" Target="/ppt/fonts/font3.dat" Id="rId8" /><Relationship Type="http://schemas.openxmlformats.org/officeDocument/2006/relationships/font" Target="/ppt/fonts/font4.dat" Id="rId9" /><Relationship Type="http://schemas.openxmlformats.org/officeDocument/2006/relationships/font" Target="/ppt/fonts/font5.dat" Id="rId10" /><Relationship Type="http://schemas.openxmlformats.org/officeDocument/2006/relationships/font" Target="/ppt/fonts/font6.dat" Id="rId11" /><Relationship Type="http://schemas.openxmlformats.org/officeDocument/2006/relationships/font" Target="/ppt/fonts/font7.dat" Id="rId12" /><Relationship Type="http://schemas.openxmlformats.org/officeDocument/2006/relationships/font" Target="/ppt/fonts/font8.dat" Id="rId13" /><Relationship Type="http://schemas.openxmlformats.org/officeDocument/2006/relationships/font" Target="/ppt/fonts/font9.dat" Id="rId14" /><Relationship Type="http://schemas.openxmlformats.org/officeDocument/2006/relationships/font" Target="/ppt/fonts/font10.dat" Id="rId15" /><Relationship Type="http://schemas.openxmlformats.org/officeDocument/2006/relationships/font" Target="/ppt/fonts/font11.dat" Id="rId16" /><Relationship Type="http://schemas.openxmlformats.org/officeDocument/2006/relationships/font" Target="/ppt/fonts/font12.dat" Id="rId17" /><Relationship Type="http://schemas.openxmlformats.org/officeDocument/2006/relationships/font" Target="/ppt/fonts/font13.dat" Id="rId18" /><Relationship Type="http://schemas.openxmlformats.org/officeDocument/2006/relationships/font" Target="/ppt/fonts/font14.dat" Id="rId19" /><Relationship Type="http://schemas.openxmlformats.org/officeDocument/2006/relationships/font" Target="/ppt/fonts/font15.dat" Id="rId20" /><Relationship Type="http://schemas.openxmlformats.org/officeDocument/2006/relationships/font" Target="/ppt/fonts/font16.dat" Id="rId21" /><Relationship Type="http://schemas.openxmlformats.org/officeDocument/2006/relationships/font" Target="/ppt/fonts/font17.dat" Id="rId22" /><Relationship Type="http://schemas.openxmlformats.org/officeDocument/2006/relationships/font" Target="/ppt/fonts/font18.dat" Id="rId23" /><Relationship Type="http://schemas.openxmlformats.org/officeDocument/2006/relationships/font" Target="/ppt/fonts/font19.dat" Id="rId24" /><Relationship Type="http://schemas.openxmlformats.org/officeDocument/2006/relationships/font" Target="/ppt/fonts/font20.dat" Id="rId25" /><Relationship Type="http://schemas.openxmlformats.org/officeDocument/2006/relationships/font" Target="/ppt/fonts/font21.dat" Id="rId26" /><Relationship Type="http://schemas.openxmlformats.org/officeDocument/2006/relationships/font" Target="/ppt/fonts/font22.dat" Id="rId27" /><Relationship Type="http://schemas.openxmlformats.org/officeDocument/2006/relationships/font" Target="/ppt/fonts/font23.dat" Id="rId28" /><Relationship Type="http://schemas.openxmlformats.org/officeDocument/2006/relationships/font" Target="/ppt/fonts/font24.dat" Id="rId29" /><Relationship Type="http://schemas.openxmlformats.org/officeDocument/2006/relationships/font" Target="/ppt/fonts/font25.dat" Id="rId30" /><Relationship Type="http://schemas.openxmlformats.org/officeDocument/2006/relationships/font" Target="/ppt/fonts/font26.dat" Id="rId31" /><Relationship Type="http://schemas.openxmlformats.org/officeDocument/2006/relationships/font" Target="/ppt/fonts/font27.dat" Id="rId32" /><Relationship Type="http://schemas.openxmlformats.org/officeDocument/2006/relationships/font" Target="/ppt/fonts/font28.dat" Id="rId33" /><Relationship Type="http://schemas.openxmlformats.org/officeDocument/2006/relationships/font" Target="/ppt/fonts/font29.dat" Id="rId34" /><Relationship Type="http://schemas.openxmlformats.org/officeDocument/2006/relationships/font" Target="/ppt/fonts/font30.dat" Id="rId35" /><Relationship Type="http://schemas.openxmlformats.org/officeDocument/2006/relationships/font" Target="/ppt/fonts/font31.dat" Id="rId36" /><Relationship Type="http://schemas.openxmlformats.org/officeDocument/2006/relationships/font" Target="/ppt/fonts/font32.dat" Id="rId37" /><Relationship Type="http://schemas.openxmlformats.org/officeDocument/2006/relationships/font" Target="/ppt/fonts/font33.dat" Id="rId38" /><Relationship Type="http://schemas.openxmlformats.org/officeDocument/2006/relationships/font" Target="/ppt/fonts/font34.dat" Id="rId39" /><Relationship Type="http://schemas.openxmlformats.org/officeDocument/2006/relationships/font" Target="/ppt/fonts/font35.dat" Id="rId40" /><Relationship Type="http://schemas.openxmlformats.org/officeDocument/2006/relationships/font" Target="/ppt/fonts/font36.dat" Id="rId41" /><Relationship Type="http://schemas.openxmlformats.org/officeDocument/2006/relationships/font" Target="/ppt/fonts/font37.dat" Id="rId42" /><Relationship Type="http://schemas.openxmlformats.org/officeDocument/2006/relationships/font" Target="/ppt/fonts/font38.dat" Id="rId43" /><Relationship Type="http://schemas.openxmlformats.org/officeDocument/2006/relationships/font" Target="/ppt/fonts/font39.dat" Id="rId44" /><Relationship Type="http://schemas.openxmlformats.org/officeDocument/2006/relationships/font" Target="/ppt/fonts/font40.dat" Id="rId45" /><Relationship Type="http://schemas.openxmlformats.org/officeDocument/2006/relationships/font" Target="/ppt/fonts/font41.dat" Id="rId46" /><Relationship Type="http://schemas.openxmlformats.org/officeDocument/2006/relationships/font" Target="/ppt/fonts/font42.dat" Id="rId47" /><Relationship Type="http://schemas.openxmlformats.org/officeDocument/2006/relationships/font" Target="/ppt/fonts/font43.dat" Id="rId48" /><Relationship Type="http://schemas.openxmlformats.org/officeDocument/2006/relationships/font" Target="/ppt/fonts/font44.dat" Id="rId49" /><Relationship Type="http://schemas.openxmlformats.org/officeDocument/2006/relationships/slide" Target="/ppt/slides/slide1.xml" Id="rId50" /><Relationship Type="http://schemas.openxmlformats.org/officeDocument/2006/relationships/slide" Target="/ppt/slides/slide2.xml" Id="rId56" /><Relationship Type="http://schemas.openxmlformats.org/officeDocument/2006/relationships/slide" Target="/ppt/slides/slide3.xml" Id="rId70" /><Relationship Type="http://schemas.openxmlformats.org/officeDocument/2006/relationships/slide" Target="/ppt/slides/slide4.xml" Id="rId78" /><Relationship Type="http://schemas.openxmlformats.org/officeDocument/2006/relationships/slide" Target="/ppt/slides/slide5.xml" Id="rId106" /><Relationship Type="http://schemas.openxmlformats.org/officeDocument/2006/relationships/slide" Target="/ppt/slides/slide6.xml" Id="rId142" /><Relationship Type="http://schemas.openxmlformats.org/officeDocument/2006/relationships/slide" Target="/ppt/slides/slide7.xml" Id="rId164" /><Relationship Type="http://schemas.openxmlformats.org/officeDocument/2006/relationships/slide" Target="/ppt/slides/slide8.xml" Id="rId185" /><Relationship Type="http://schemas.openxmlformats.org/officeDocument/2006/relationships/slide" Target="/ppt/slides/slide9.xml" Id="rId216" /><Relationship Type="http://schemas.openxmlformats.org/officeDocument/2006/relationships/slide" Target="/ppt/slides/slide10.xml" Id="rId234" /><Relationship Type="http://schemas.openxmlformats.org/officeDocument/2006/relationships/slide" Target="/ppt/slides/slide11.xml" Id="rId243" /><Relationship Type="http://schemas.openxmlformats.org/officeDocument/2006/relationships/slide" Target="/ppt/slides/slide12.xml" Id="rId261" /><Relationship Type="http://schemas.openxmlformats.org/officeDocument/2006/relationships/slide" Target="/ppt/slides/slide13.xml" Id="rId287" /><Relationship Type="http://schemas.openxmlformats.org/officeDocument/2006/relationships/slide" Target="/ppt/slides/slide14.xml" Id="rId328" /><Relationship Type="http://schemas.openxmlformats.org/officeDocument/2006/relationships/slide" Target="/ppt/slides/slide15.xml" Id="rId338" /><Relationship Type="http://schemas.openxmlformats.org/officeDocument/2006/relationships/slide" Target="/ppt/slides/slide16.xml" Id="rId350" /><Relationship Type="http://schemas.openxmlformats.org/officeDocument/2006/relationships/slide" Target="/ppt/slides/slide17.xml" Id="rId374" /><Relationship Type="http://schemas.openxmlformats.org/officeDocument/2006/relationships/slide" Target="/ppt/slides/slide18.xml" Id="rId386" /><Relationship Type="http://schemas.openxmlformats.org/officeDocument/2006/relationships/slide" Target="/ppt/slides/slide19.xml" Id="rId402" /><Relationship Type="http://schemas.openxmlformats.org/officeDocument/2006/relationships/slide" Target="/ppt/slides/slide20.xml" Id="rId414" /><Relationship Type="http://schemas.openxmlformats.org/officeDocument/2006/relationships/slide" Target="/ppt/slides/slide21.xml" Id="rId432" /><Relationship Type="http://schemas.openxmlformats.org/officeDocument/2006/relationships/slide" Target="/ppt/slides/slide22.xml" Id="rId458" /><Relationship Type="http://schemas.openxmlformats.org/officeDocument/2006/relationships/slide" Target="/ppt/slides/slide23.xml" Id="rId488"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14="http://schemas.microsoft.com/office/powerpoint/2010/main"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21-01-20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34757450"/>
      </p:ext>
    </p:extLst>
  </p:cSld>
  <p:clrMapOvr>
    <a:masterClrMapping/>
  </p:clrMapOvr>
</p:sldLayout>
</file>

<file path=ppt/slideLayouts/slideLayout10.xml><?xml version="1.0" encoding="utf-8"?>
<p:sldLayout xmlns:p14="http://schemas.microsoft.com/office/powerpoint/2010/main"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21-01-20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333150442"/>
      </p:ext>
    </p:extLst>
  </p:cSld>
  <p:clrMapOvr>
    <a:masterClrMapping/>
  </p:clrMapOvr>
</p:sldLayout>
</file>

<file path=ppt/slideLayouts/slideLayout11.xml><?xml version="1.0" encoding="utf-8"?>
<p:sldLayout xmlns:p14="http://schemas.microsoft.com/office/powerpoint/2010/main"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21-01-20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4276995647"/>
      </p:ext>
    </p:extLst>
  </p:cSld>
  <p:clrMapOvr>
    <a:masterClrMapping/>
  </p:clrMapOvr>
</p:sldLayout>
</file>

<file path=ppt/slideLayouts/slideLayout2.xml><?xml version="1.0" encoding="utf-8"?>
<p:sldLayout xmlns:p14="http://schemas.microsoft.com/office/powerpoint/2010/main"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21-01-20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138595789"/>
      </p:ext>
    </p:extLst>
  </p:cSld>
  <p:clrMapOvr>
    <a:masterClrMapping/>
  </p:clrMapOvr>
</p:sldLayout>
</file>

<file path=ppt/slideLayouts/slideLayout3.xml><?xml version="1.0" encoding="utf-8"?>
<p:sldLayout xmlns:p14="http://schemas.microsoft.com/office/powerpoint/2010/main"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8CEAE-9ACF-4870-96B2-2FDD755B4008}" type="datetimeFigureOut">
              <a:rPr lang="en-IN" smtClean="0"/>
              <a:t>21-01-20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889559282"/>
      </p:ext>
    </p:extLst>
  </p:cSld>
  <p:clrMapOvr>
    <a:masterClrMapping/>
  </p:clrMapOvr>
</p:sldLayout>
</file>

<file path=ppt/slideLayouts/slideLayout4.xml><?xml version="1.0" encoding="utf-8"?>
<p:sldLayout xmlns:p14="http://schemas.microsoft.com/office/powerpoint/2010/main"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B8CEAE-9ACF-4870-96B2-2FDD755B4008}" type="datetimeFigureOut">
              <a:rPr lang="en-IN" smtClean="0"/>
              <a:t>21-01-20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63965825"/>
      </p:ext>
    </p:extLst>
  </p:cSld>
  <p:clrMapOvr>
    <a:masterClrMapping/>
  </p:clrMapOvr>
</p:sldLayout>
</file>

<file path=ppt/slideLayouts/slideLayout5.xml><?xml version="1.0" encoding="utf-8"?>
<p:sldLayout xmlns:p14="http://schemas.microsoft.com/office/powerpoint/2010/main"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B8CEAE-9ACF-4870-96B2-2FDD755B4008}" type="datetimeFigureOut">
              <a:rPr lang="en-IN" smtClean="0"/>
              <a:t>21-01-20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81391113"/>
      </p:ext>
    </p:extLst>
  </p:cSld>
  <p:clrMapOvr>
    <a:masterClrMapping/>
  </p:clrMapOvr>
</p:sldLayout>
</file>

<file path=ppt/slideLayouts/slideLayout6.xml><?xml version="1.0" encoding="utf-8"?>
<p:sldLayout xmlns:p14="http://schemas.microsoft.com/office/powerpoint/2010/main"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B8CEAE-9ACF-4870-96B2-2FDD755B4008}" type="datetimeFigureOut">
              <a:rPr lang="en-IN" smtClean="0"/>
              <a:t>21-01-20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1320817637"/>
      </p:ext>
    </p:extLst>
  </p:cSld>
  <p:clrMapOvr>
    <a:masterClrMapping/>
  </p:clrMapOvr>
</p:sldLayout>
</file>

<file path=ppt/slideLayouts/slideLayout7.xml><?xml version="1.0" encoding="utf-8"?>
<p:sldLayout xmlns:p14="http://schemas.microsoft.com/office/powerpoint/2010/main"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8CEAE-9ACF-4870-96B2-2FDD755B4008}" type="datetimeFigureOut">
              <a:rPr lang="en-IN" smtClean="0"/>
              <a:t>21-01-20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06754893"/>
      </p:ext>
    </p:extLst>
  </p:cSld>
  <p:clrMapOvr>
    <a:masterClrMapping/>
  </p:clrMapOvr>
</p:sldLayout>
</file>

<file path=ppt/slideLayouts/slideLayout8.xml><?xml version="1.0" encoding="utf-8"?>
<p:sldLayout xmlns:p14="http://schemas.microsoft.com/office/powerpoint/2010/main"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21-01-20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470941404"/>
      </p:ext>
    </p:extLst>
  </p:cSld>
  <p:clrMapOvr>
    <a:masterClrMapping/>
  </p:clrMapOvr>
</p:sldLayout>
</file>

<file path=ppt/slideLayouts/slideLayout9.xml><?xml version="1.0" encoding="utf-8"?>
<p:sldLayout xmlns:p14="http://schemas.microsoft.com/office/powerpoint/2010/main"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21-01-20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6888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8CEAE-9ACF-4870-96B2-2FDD755B4008}" type="datetimeFigureOut">
              <a:rPr lang="en-IN" smtClean="0"/>
              <a:t>21-01-20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4AC96-115D-4CF4-9B0B-0F2A89887B52}" type="slidenum">
              <a:rPr lang="en-IN" smtClean="0"/>
              <a:t>‹#›</a:t>
            </a:fld>
            <a:endParaRPr lang="en-IN"/>
          </a:p>
        </p:txBody>
      </p:sp>
    </p:spTree>
    <p:extLst>
      <p:ext uri="{BB962C8B-B14F-4D97-AF65-F5344CB8AC3E}">
        <p14:creationId xmlns:p14="http://schemas.microsoft.com/office/powerpoint/2010/main" val="37780842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7.xml" Id="rId51" /><Relationship Type="http://schemas.openxmlformats.org/officeDocument/2006/relationships/image" Target="/ppt/media/image.bin" Id="rId53" /><Relationship Type="http://schemas.openxmlformats.org/officeDocument/2006/relationships/image" Target="/ppt/media/image2.bin" Id="rId55" /></Relationships>
</file>

<file path=ppt/slides/_rels/slide10.xml.rels>&#65279;<?xml version="1.0" encoding="utf-8"?><Relationships xmlns="http://schemas.openxmlformats.org/package/2006/relationships"><Relationship Type="http://schemas.openxmlformats.org/officeDocument/2006/relationships/slideLayout" Target="/ppt/slideLayouts/slideLayout7.xml" Id="rId235" /><Relationship Type="http://schemas.openxmlformats.org/officeDocument/2006/relationships/image" Target="/ppt/media/image92.bin" Id="rId237" /><Relationship Type="http://schemas.openxmlformats.org/officeDocument/2006/relationships/image" Target="/ppt/media/image93.bin" Id="rId239" /><Relationship Type="http://schemas.openxmlformats.org/officeDocument/2006/relationships/image" Target="/ppt/media/image94.bin" Id="rId241" /><Relationship Type="http://schemas.openxmlformats.org/officeDocument/2006/relationships/image" Target="/ppt/media/image95.bin" Id="rId242" /></Relationships>
</file>

<file path=ppt/slides/_rels/slide11.xml.rels>&#65279;<?xml version="1.0" encoding="utf-8"?><Relationships xmlns="http://schemas.openxmlformats.org/package/2006/relationships"><Relationship Type="http://schemas.openxmlformats.org/officeDocument/2006/relationships/slideLayout" Target="/ppt/slideLayouts/slideLayout7.xml" Id="rId244" /><Relationship Type="http://schemas.openxmlformats.org/officeDocument/2006/relationships/image" Target="/ppt/media/image96.bin" Id="rId246" /><Relationship Type="http://schemas.openxmlformats.org/officeDocument/2006/relationships/image" Target="/ppt/media/image97.bin" Id="rId248" /><Relationship Type="http://schemas.openxmlformats.org/officeDocument/2006/relationships/image" Target="/ppt/media/image98.bin" Id="rId250" /><Relationship Type="http://schemas.openxmlformats.org/officeDocument/2006/relationships/image" Target="/ppt/media/image99.bin" Id="rId251" /><Relationship Type="http://schemas.openxmlformats.org/officeDocument/2006/relationships/image" Target="/ppt/media/image100.bin" Id="rId253" /><Relationship Type="http://schemas.openxmlformats.org/officeDocument/2006/relationships/image" Target="/ppt/media/image101.bin" Id="rId254" /><Relationship Type="http://schemas.openxmlformats.org/officeDocument/2006/relationships/image" Target="/ppt/media/image102.bin" Id="rId256" /><Relationship Type="http://schemas.openxmlformats.org/officeDocument/2006/relationships/image" Target="/ppt/media/image103.bin" Id="rId257" /><Relationship Type="http://schemas.openxmlformats.org/officeDocument/2006/relationships/image" Target="/ppt/media/image104.bin" Id="rId259" /><Relationship Type="http://schemas.openxmlformats.org/officeDocument/2006/relationships/image" Target="/ppt/media/image105.bin" Id="rId260" /></Relationships>
</file>

<file path=ppt/slides/_rels/slide12.xml.rels>&#65279;<?xml version="1.0" encoding="utf-8"?><Relationships xmlns="http://schemas.openxmlformats.org/package/2006/relationships"><Relationship Type="http://schemas.openxmlformats.org/officeDocument/2006/relationships/slideLayout" Target="/ppt/slideLayouts/slideLayout7.xml" Id="rId262" /><Relationship Type="http://schemas.openxmlformats.org/officeDocument/2006/relationships/image" Target="/ppt/media/image106.bin" Id="rId264" /><Relationship Type="http://schemas.openxmlformats.org/officeDocument/2006/relationships/image" Target="/ppt/media/image107.bin" Id="rId266" /><Relationship Type="http://schemas.openxmlformats.org/officeDocument/2006/relationships/image" Target="/ppt/media/image108.bin" Id="rId268" /><Relationship Type="http://schemas.openxmlformats.org/officeDocument/2006/relationships/image" Target="/ppt/media/image109.bin" Id="rId270" /><Relationship Type="http://schemas.openxmlformats.org/officeDocument/2006/relationships/image" Target="/ppt/media/image110.bin" Id="rId272" /><Relationship Type="http://schemas.openxmlformats.org/officeDocument/2006/relationships/image" Target="/ppt/media/image111.bin" Id="rId274" /><Relationship Type="http://schemas.openxmlformats.org/officeDocument/2006/relationships/image" Target="/ppt/media/image112.bin" Id="rId276" /><Relationship Type="http://schemas.openxmlformats.org/officeDocument/2006/relationships/image" Target="/ppt/media/image113.bin" Id="rId278" /><Relationship Type="http://schemas.openxmlformats.org/officeDocument/2006/relationships/image" Target="/ppt/media/image114.bin" Id="rId280" /><Relationship Type="http://schemas.openxmlformats.org/officeDocument/2006/relationships/image" Target="/ppt/media/image115.bin" Id="rId282" /><Relationship Type="http://schemas.openxmlformats.org/officeDocument/2006/relationships/image" Target="/ppt/media/image116.bin" Id="rId284" /><Relationship Type="http://schemas.openxmlformats.org/officeDocument/2006/relationships/image" Target="/ppt/media/image117.bin" Id="rId286" /></Relationships>
</file>

<file path=ppt/slides/_rels/slide13.xml.rels>&#65279;<?xml version="1.0" encoding="utf-8"?><Relationships xmlns="http://schemas.openxmlformats.org/package/2006/relationships"><Relationship Type="http://schemas.openxmlformats.org/officeDocument/2006/relationships/slideLayout" Target="/ppt/slideLayouts/slideLayout7.xml" Id="rId288" /><Relationship Type="http://schemas.openxmlformats.org/officeDocument/2006/relationships/image" Target="/ppt/media/image118.bin" Id="rId290" /><Relationship Type="http://schemas.openxmlformats.org/officeDocument/2006/relationships/image" Target="/ppt/media/image119.bin" Id="rId292" /><Relationship Type="http://schemas.openxmlformats.org/officeDocument/2006/relationships/image" Target="/ppt/media/image120.bin" Id="rId294" /><Relationship Type="http://schemas.openxmlformats.org/officeDocument/2006/relationships/image" Target="/ppt/media/image121.bin" Id="rId296" /><Relationship Type="http://schemas.openxmlformats.org/officeDocument/2006/relationships/image" Target="/ppt/media/image122.bin" Id="rId297" /><Relationship Type="http://schemas.openxmlformats.org/officeDocument/2006/relationships/image" Target="/ppt/media/image123.bin" Id="rId299" /><Relationship Type="http://schemas.openxmlformats.org/officeDocument/2006/relationships/image" Target="/ppt/media/image124.bin" Id="rId301" /><Relationship Type="http://schemas.openxmlformats.org/officeDocument/2006/relationships/image" Target="/ppt/media/image125.bin" Id="rId303" /><Relationship Type="http://schemas.openxmlformats.org/officeDocument/2006/relationships/image" Target="/ppt/media/image126.bin" Id="rId304" /><Relationship Type="http://schemas.openxmlformats.org/officeDocument/2006/relationships/image" Target="/ppt/media/image127.bin" Id="rId306" /><Relationship Type="http://schemas.openxmlformats.org/officeDocument/2006/relationships/image" Target="/ppt/media/image128.bin" Id="rId308" /><Relationship Type="http://schemas.openxmlformats.org/officeDocument/2006/relationships/image" Target="/ppt/media/image129.bin" Id="rId310" /><Relationship Type="http://schemas.openxmlformats.org/officeDocument/2006/relationships/image" Target="/ppt/media/image130.bin" Id="rId311" /><Relationship Type="http://schemas.openxmlformats.org/officeDocument/2006/relationships/image" Target="/ppt/media/image131.bin" Id="rId313" /><Relationship Type="http://schemas.openxmlformats.org/officeDocument/2006/relationships/image" Target="/ppt/media/image132.bin" Id="rId315" /><Relationship Type="http://schemas.openxmlformats.org/officeDocument/2006/relationships/image" Target="/ppt/media/image133.bin" Id="rId317" /><Relationship Type="http://schemas.openxmlformats.org/officeDocument/2006/relationships/image" Target="/ppt/media/image134.bin" Id="rId318" /><Relationship Type="http://schemas.openxmlformats.org/officeDocument/2006/relationships/image" Target="/ppt/media/image135.bin" Id="rId320" /><Relationship Type="http://schemas.openxmlformats.org/officeDocument/2006/relationships/image" Target="/ppt/media/image136.bin" Id="rId322" /><Relationship Type="http://schemas.openxmlformats.org/officeDocument/2006/relationships/image" Target="/ppt/media/image137.bin" Id="rId324" /><Relationship Type="http://schemas.openxmlformats.org/officeDocument/2006/relationships/image" Target="/ppt/media/image138.bin" Id="rId325" /><Relationship Type="http://schemas.openxmlformats.org/officeDocument/2006/relationships/image" Target="/ppt/media/image139.bin" Id="rId327" /></Relationships>
</file>

<file path=ppt/slides/_rels/slide14.xml.rels>&#65279;<?xml version="1.0" encoding="utf-8"?><Relationships xmlns="http://schemas.openxmlformats.org/package/2006/relationships"><Relationship Type="http://schemas.openxmlformats.org/officeDocument/2006/relationships/slideLayout" Target="/ppt/slideLayouts/slideLayout7.xml" Id="rId329" /><Relationship Type="http://schemas.openxmlformats.org/officeDocument/2006/relationships/image" Target="/ppt/media/image140.bin" Id="rId331" /><Relationship Type="http://schemas.openxmlformats.org/officeDocument/2006/relationships/image" Target="/ppt/media/image141.bin" Id="rId333" /><Relationship Type="http://schemas.openxmlformats.org/officeDocument/2006/relationships/image" Target="/ppt/media/image142.bin" Id="rId335" /><Relationship Type="http://schemas.openxmlformats.org/officeDocument/2006/relationships/image" Target="/ppt/media/image143.bin" Id="rId337" /></Relationships>
</file>

<file path=ppt/slides/_rels/slide15.xml.rels>&#65279;<?xml version="1.0" encoding="utf-8"?><Relationships xmlns="http://schemas.openxmlformats.org/package/2006/relationships"><Relationship Type="http://schemas.openxmlformats.org/officeDocument/2006/relationships/slideLayout" Target="/ppt/slideLayouts/slideLayout7.xml" Id="rId339" /><Relationship Type="http://schemas.openxmlformats.org/officeDocument/2006/relationships/image" Target="/ppt/media/image144.bin" Id="rId341" /><Relationship Type="http://schemas.openxmlformats.org/officeDocument/2006/relationships/image" Target="/ppt/media/image145.bin" Id="rId343" /><Relationship Type="http://schemas.openxmlformats.org/officeDocument/2006/relationships/image" Target="/ppt/media/image146.bin" Id="rId345" /><Relationship Type="http://schemas.openxmlformats.org/officeDocument/2006/relationships/image" Target="/ppt/media/image147.bin" Id="rId347" /><Relationship Type="http://schemas.openxmlformats.org/officeDocument/2006/relationships/image" Target="/ppt/media/image148.bin" Id="rId349" /></Relationships>
</file>

<file path=ppt/slides/_rels/slide16.xml.rels>&#65279;<?xml version="1.0" encoding="utf-8"?><Relationships xmlns="http://schemas.openxmlformats.org/package/2006/relationships"><Relationship Type="http://schemas.openxmlformats.org/officeDocument/2006/relationships/slideLayout" Target="/ppt/slideLayouts/slideLayout7.xml" Id="rId351" /><Relationship Type="http://schemas.openxmlformats.org/officeDocument/2006/relationships/image" Target="/ppt/media/image149.bin" Id="rId353" /><Relationship Type="http://schemas.openxmlformats.org/officeDocument/2006/relationships/image" Target="/ppt/media/image150.bin" Id="rId355" /><Relationship Type="http://schemas.openxmlformats.org/officeDocument/2006/relationships/image" Target="/ppt/media/image151.bin" Id="rId357" /><Relationship Type="http://schemas.openxmlformats.org/officeDocument/2006/relationships/image" Target="/ppt/media/image152.bin" Id="rId359" /><Relationship Type="http://schemas.openxmlformats.org/officeDocument/2006/relationships/image" Target="/ppt/media/image153.bin" Id="rId361" /><Relationship Type="http://schemas.openxmlformats.org/officeDocument/2006/relationships/image" Target="/ppt/media/image154.bin" Id="rId363" /><Relationship Type="http://schemas.openxmlformats.org/officeDocument/2006/relationships/image" Target="/ppt/media/image155.bin" Id="rId365" /><Relationship Type="http://schemas.openxmlformats.org/officeDocument/2006/relationships/image" Target="/ppt/media/image156.bin" Id="rId367" /><Relationship Type="http://schemas.openxmlformats.org/officeDocument/2006/relationships/image" Target="/ppt/media/image157.bin" Id="rId369" /><Relationship Type="http://schemas.openxmlformats.org/officeDocument/2006/relationships/image" Target="/ppt/media/image158.bin" Id="rId371" /><Relationship Type="http://schemas.openxmlformats.org/officeDocument/2006/relationships/image" Target="/ppt/media/image159.bin" Id="rId373" /></Relationships>
</file>

<file path=ppt/slides/_rels/slide17.xml.rels>&#65279;<?xml version="1.0" encoding="utf-8"?><Relationships xmlns="http://schemas.openxmlformats.org/package/2006/relationships"><Relationship Type="http://schemas.openxmlformats.org/officeDocument/2006/relationships/slideLayout" Target="/ppt/slideLayouts/slideLayout7.xml" Id="rId375" /><Relationship Type="http://schemas.openxmlformats.org/officeDocument/2006/relationships/image" Target="/ppt/media/image160.bin" Id="rId377" /><Relationship Type="http://schemas.openxmlformats.org/officeDocument/2006/relationships/image" Target="/ppt/media/image161.bin" Id="rId379" /><Relationship Type="http://schemas.openxmlformats.org/officeDocument/2006/relationships/image" Target="/ppt/media/image162.bin" Id="rId381" /><Relationship Type="http://schemas.openxmlformats.org/officeDocument/2006/relationships/image" Target="/ppt/media/image163.bin" Id="rId383" /><Relationship Type="http://schemas.openxmlformats.org/officeDocument/2006/relationships/image" Target="/ppt/media/image164.bin" Id="rId385" /></Relationships>
</file>

<file path=ppt/slides/_rels/slide18.xml.rels>&#65279;<?xml version="1.0" encoding="utf-8"?><Relationships xmlns="http://schemas.openxmlformats.org/package/2006/relationships"><Relationship Type="http://schemas.openxmlformats.org/officeDocument/2006/relationships/slideLayout" Target="/ppt/slideLayouts/slideLayout7.xml" Id="rId387" /><Relationship Type="http://schemas.openxmlformats.org/officeDocument/2006/relationships/image" Target="/ppt/media/image165.bin" Id="rId389" /><Relationship Type="http://schemas.openxmlformats.org/officeDocument/2006/relationships/image" Target="/ppt/media/image166.bin" Id="rId391" /><Relationship Type="http://schemas.openxmlformats.org/officeDocument/2006/relationships/image" Target="/ppt/media/image167.bin" Id="rId393" /><Relationship Type="http://schemas.openxmlformats.org/officeDocument/2006/relationships/image" Target="/ppt/media/image168.bin" Id="rId395" /><Relationship Type="http://schemas.openxmlformats.org/officeDocument/2006/relationships/image" Target="/ppt/media/image169.bin" Id="rId397" /><Relationship Type="http://schemas.openxmlformats.org/officeDocument/2006/relationships/image" Target="/ppt/media/image170.bin" Id="rId399" /><Relationship Type="http://schemas.openxmlformats.org/officeDocument/2006/relationships/image" Target="/ppt/media/image171.bin" Id="rId401" /></Relationships>
</file>

<file path=ppt/slides/_rels/slide19.xml.rels>&#65279;<?xml version="1.0" encoding="utf-8"?><Relationships xmlns="http://schemas.openxmlformats.org/package/2006/relationships"><Relationship Type="http://schemas.openxmlformats.org/officeDocument/2006/relationships/slideLayout" Target="/ppt/slideLayouts/slideLayout7.xml" Id="rId403" /><Relationship Type="http://schemas.openxmlformats.org/officeDocument/2006/relationships/image" Target="/ppt/media/image172.bin" Id="rId405" /><Relationship Type="http://schemas.openxmlformats.org/officeDocument/2006/relationships/image" Target="/ppt/media/image173.bin" Id="rId407" /><Relationship Type="http://schemas.openxmlformats.org/officeDocument/2006/relationships/image" Target="/ppt/media/image174.bin" Id="rId409" /><Relationship Type="http://schemas.openxmlformats.org/officeDocument/2006/relationships/image" Target="/ppt/media/image175.bin" Id="rId411" /><Relationship Type="http://schemas.openxmlformats.org/officeDocument/2006/relationships/image" Target="/ppt/media/image176.bin" Id="rId413"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57" /><Relationship Type="http://schemas.openxmlformats.org/officeDocument/2006/relationships/image" Target="/ppt/media/image3.bin" Id="rId59" /><Relationship Type="http://schemas.openxmlformats.org/officeDocument/2006/relationships/image" Target="/ppt/media/image4.bin" Id="rId61" /><Relationship Type="http://schemas.openxmlformats.org/officeDocument/2006/relationships/image" Target="/ppt/media/image5.bin" Id="rId63" /><Relationship Type="http://schemas.openxmlformats.org/officeDocument/2006/relationships/image" Target="/ppt/media/image6.bin" Id="rId65" /><Relationship Type="http://schemas.openxmlformats.org/officeDocument/2006/relationships/image" Target="/ppt/media/image7.bin" Id="rId67" /><Relationship Type="http://schemas.openxmlformats.org/officeDocument/2006/relationships/image" Target="/ppt/media/image8.bin" Id="rId69" /></Relationships>
</file>

<file path=ppt/slides/_rels/slide20.xml.rels>&#65279;<?xml version="1.0" encoding="utf-8"?><Relationships xmlns="http://schemas.openxmlformats.org/package/2006/relationships"><Relationship Type="http://schemas.openxmlformats.org/officeDocument/2006/relationships/slideLayout" Target="/ppt/slideLayouts/slideLayout7.xml" Id="rId415" /><Relationship Type="http://schemas.openxmlformats.org/officeDocument/2006/relationships/image" Target="/ppt/media/image177.bin" Id="rId417" /><Relationship Type="http://schemas.openxmlformats.org/officeDocument/2006/relationships/image" Target="/ppt/media/image178.bin" Id="rId419" /><Relationship Type="http://schemas.openxmlformats.org/officeDocument/2006/relationships/image" Target="/ppt/media/image179.bin" Id="rId421" /><Relationship Type="http://schemas.openxmlformats.org/officeDocument/2006/relationships/image" Target="/ppt/media/image180.bin" Id="rId423" /><Relationship Type="http://schemas.openxmlformats.org/officeDocument/2006/relationships/image" Target="/ppt/media/image181.bin" Id="rId425" /><Relationship Type="http://schemas.openxmlformats.org/officeDocument/2006/relationships/image" Target="/ppt/media/image182.bin" Id="rId427" /><Relationship Type="http://schemas.openxmlformats.org/officeDocument/2006/relationships/image" Target="/ppt/media/image183.bin" Id="rId429" /><Relationship Type="http://schemas.openxmlformats.org/officeDocument/2006/relationships/image" Target="/ppt/media/image184.bin" Id="rId431" /></Relationships>
</file>

<file path=ppt/slides/_rels/slide21.xml.rels>&#65279;<?xml version="1.0" encoding="utf-8"?><Relationships xmlns="http://schemas.openxmlformats.org/package/2006/relationships"><Relationship Type="http://schemas.openxmlformats.org/officeDocument/2006/relationships/slideLayout" Target="/ppt/slideLayouts/slideLayout7.xml" Id="rId433" /><Relationship Type="http://schemas.openxmlformats.org/officeDocument/2006/relationships/image" Target="/ppt/media/image185.bin" Id="rId435" /><Relationship Type="http://schemas.openxmlformats.org/officeDocument/2006/relationships/image" Target="/ppt/media/image186.bin" Id="rId437" /><Relationship Type="http://schemas.openxmlformats.org/officeDocument/2006/relationships/image" Target="/ppt/media/image187.bin" Id="rId439" /><Relationship Type="http://schemas.openxmlformats.org/officeDocument/2006/relationships/image" Target="/ppt/media/image188.bin" Id="rId441" /><Relationship Type="http://schemas.openxmlformats.org/officeDocument/2006/relationships/image" Target="/ppt/media/image189.bin" Id="rId443" /><Relationship Type="http://schemas.openxmlformats.org/officeDocument/2006/relationships/image" Target="/ppt/media/image190.bin" Id="rId445" /><Relationship Type="http://schemas.openxmlformats.org/officeDocument/2006/relationships/image" Target="/ppt/media/image191.bin" Id="rId447" /><Relationship Type="http://schemas.openxmlformats.org/officeDocument/2006/relationships/image" Target="/ppt/media/image192.bin" Id="rId449" /><Relationship Type="http://schemas.openxmlformats.org/officeDocument/2006/relationships/image" Target="/ppt/media/image193.bin" Id="rId451" /><Relationship Type="http://schemas.openxmlformats.org/officeDocument/2006/relationships/image" Target="/ppt/media/image194.bin" Id="rId453" /><Relationship Type="http://schemas.openxmlformats.org/officeDocument/2006/relationships/image" Target="/ppt/media/image195.bin" Id="rId455" /><Relationship Type="http://schemas.openxmlformats.org/officeDocument/2006/relationships/image" Target="/ppt/media/image196.bin" Id="rId457" /></Relationships>
</file>

<file path=ppt/slides/_rels/slide22.xml.rels>&#65279;<?xml version="1.0" encoding="utf-8"?><Relationships xmlns="http://schemas.openxmlformats.org/package/2006/relationships"><Relationship Type="http://schemas.openxmlformats.org/officeDocument/2006/relationships/slideLayout" Target="/ppt/slideLayouts/slideLayout7.xml" Id="rId459" /><Relationship Type="http://schemas.openxmlformats.org/officeDocument/2006/relationships/image" Target="/ppt/media/image197.bin" Id="rId461" /><Relationship Type="http://schemas.openxmlformats.org/officeDocument/2006/relationships/image" Target="/ppt/media/image198.bin" Id="rId463" /><Relationship Type="http://schemas.openxmlformats.org/officeDocument/2006/relationships/image" Target="/ppt/media/image199.bin" Id="rId465" /><Relationship Type="http://schemas.openxmlformats.org/officeDocument/2006/relationships/image" Target="/ppt/media/image200.bin" Id="rId467" /><Relationship Type="http://schemas.openxmlformats.org/officeDocument/2006/relationships/image" Target="/ppt/media/image201.bin" Id="rId469" /><Relationship Type="http://schemas.openxmlformats.org/officeDocument/2006/relationships/image" Target="/ppt/media/image202.bin" Id="rId471" /><Relationship Type="http://schemas.openxmlformats.org/officeDocument/2006/relationships/image" Target="/ppt/media/image203.bin" Id="rId473" /><Relationship Type="http://schemas.openxmlformats.org/officeDocument/2006/relationships/image" Target="/ppt/media/image204.bin" Id="rId475" /><Relationship Type="http://schemas.openxmlformats.org/officeDocument/2006/relationships/image" Target="/ppt/media/image205.bin" Id="rId477" /><Relationship Type="http://schemas.openxmlformats.org/officeDocument/2006/relationships/image" Target="/ppt/media/image206.bin" Id="rId479" /><Relationship Type="http://schemas.openxmlformats.org/officeDocument/2006/relationships/image" Target="/ppt/media/image207.bin" Id="rId481" /><Relationship Type="http://schemas.openxmlformats.org/officeDocument/2006/relationships/image" Target="/ppt/media/image208.bin" Id="rId483" /><Relationship Type="http://schemas.openxmlformats.org/officeDocument/2006/relationships/image" Target="/ppt/media/image209.bin" Id="rId485" /><Relationship Type="http://schemas.openxmlformats.org/officeDocument/2006/relationships/image" Target="/ppt/media/image210.bin" Id="rId487" /></Relationships>
</file>

<file path=ppt/slides/_rels/slide23.xml.rels>&#65279;<?xml version="1.0" encoding="utf-8"?><Relationships xmlns="http://schemas.openxmlformats.org/package/2006/relationships"><Relationship Type="http://schemas.openxmlformats.org/officeDocument/2006/relationships/slideLayout" Target="/ppt/slideLayouts/slideLayout7.xml" Id="rId489" /><Relationship Type="http://schemas.openxmlformats.org/officeDocument/2006/relationships/image" Target="/ppt/media/image211.bin" Id="rId491" /><Relationship Type="http://schemas.openxmlformats.org/officeDocument/2006/relationships/image" Target="/ppt/media/image212.bin" Id="rId493"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71" /><Relationship Type="http://schemas.openxmlformats.org/officeDocument/2006/relationships/image" Target="/ppt/media/image9.bin" Id="rId73" /><Relationship Type="http://schemas.openxmlformats.org/officeDocument/2006/relationships/image" Target="/ppt/media/image10.bin" Id="rId75" /><Relationship Type="http://schemas.openxmlformats.org/officeDocument/2006/relationships/image" Target="/ppt/media/image11.bin" Id="rId77"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79" /><Relationship Type="http://schemas.openxmlformats.org/officeDocument/2006/relationships/image" Target="/ppt/media/image12.bin" Id="rId81" /><Relationship Type="http://schemas.openxmlformats.org/officeDocument/2006/relationships/image" Target="/ppt/media/image13.bin" Id="rId83" /><Relationship Type="http://schemas.openxmlformats.org/officeDocument/2006/relationships/image" Target="/ppt/media/image14.bin" Id="rId85" /><Relationship Type="http://schemas.openxmlformats.org/officeDocument/2006/relationships/image" Target="/ppt/media/image15.bin" Id="rId87" /><Relationship Type="http://schemas.openxmlformats.org/officeDocument/2006/relationships/image" Target="/ppt/media/image16.bin" Id="rId89" /><Relationship Type="http://schemas.openxmlformats.org/officeDocument/2006/relationships/image" Target="/ppt/media/image17.bin" Id="rId91" /><Relationship Type="http://schemas.openxmlformats.org/officeDocument/2006/relationships/image" Target="/ppt/media/image18.bin" Id="rId93" /><Relationship Type="http://schemas.openxmlformats.org/officeDocument/2006/relationships/image" Target="/ppt/media/image19.bin" Id="rId95" /><Relationship Type="http://schemas.openxmlformats.org/officeDocument/2006/relationships/image" Target="/ppt/media/image20.bin" Id="rId97" /><Relationship Type="http://schemas.openxmlformats.org/officeDocument/2006/relationships/image" Target="/ppt/media/image21.bin" Id="rId99" /><Relationship Type="http://schemas.openxmlformats.org/officeDocument/2006/relationships/image" Target="/ppt/media/image22.bin" Id="rId101" /><Relationship Type="http://schemas.openxmlformats.org/officeDocument/2006/relationships/image" Target="/ppt/media/image23.bin" Id="rId103" /><Relationship Type="http://schemas.openxmlformats.org/officeDocument/2006/relationships/image" Target="/ppt/media/image24.bin" Id="rId105"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107" /><Relationship Type="http://schemas.openxmlformats.org/officeDocument/2006/relationships/image" Target="/ppt/media/image25.bin" Id="rId109" /><Relationship Type="http://schemas.openxmlformats.org/officeDocument/2006/relationships/image" Target="/ppt/media/image26.bin" Id="rId111" /><Relationship Type="http://schemas.openxmlformats.org/officeDocument/2006/relationships/image" Target="/ppt/media/image27.bin" Id="rId113" /><Relationship Type="http://schemas.openxmlformats.org/officeDocument/2006/relationships/image" Target="/ppt/media/image28.bin" Id="rId115" /><Relationship Type="http://schemas.openxmlformats.org/officeDocument/2006/relationships/image" Target="/ppt/media/image29.bin" Id="rId116" /><Relationship Type="http://schemas.openxmlformats.org/officeDocument/2006/relationships/image" Target="/ppt/media/image30.bin" Id="rId118" /><Relationship Type="http://schemas.openxmlformats.org/officeDocument/2006/relationships/image" Target="/ppt/media/image31.bin" Id="rId120" /><Relationship Type="http://schemas.openxmlformats.org/officeDocument/2006/relationships/image" Target="/ppt/media/image32.bin" Id="rId121" /><Relationship Type="http://schemas.openxmlformats.org/officeDocument/2006/relationships/image" Target="/ppt/media/image33.bin" Id="rId123" /><Relationship Type="http://schemas.openxmlformats.org/officeDocument/2006/relationships/image" Target="/ppt/media/image34.bin" Id="rId125" /><Relationship Type="http://schemas.openxmlformats.org/officeDocument/2006/relationships/image" Target="/ppt/media/image35.bin" Id="rId126" /><Relationship Type="http://schemas.openxmlformats.org/officeDocument/2006/relationships/image" Target="/ppt/media/image36.bin" Id="rId128" /><Relationship Type="http://schemas.openxmlformats.org/officeDocument/2006/relationships/image" Target="/ppt/media/image37.bin" Id="rId130" /><Relationship Type="http://schemas.openxmlformats.org/officeDocument/2006/relationships/image" Target="/ppt/media/image38.bin" Id="rId131" /><Relationship Type="http://schemas.openxmlformats.org/officeDocument/2006/relationships/image" Target="/ppt/media/image39.bin" Id="rId133" /><Relationship Type="http://schemas.openxmlformats.org/officeDocument/2006/relationships/image" Target="/ppt/media/image40.bin" Id="rId135" /><Relationship Type="http://schemas.openxmlformats.org/officeDocument/2006/relationships/image" Target="/ppt/media/image41.bin" Id="rId136" /><Relationship Type="http://schemas.openxmlformats.org/officeDocument/2006/relationships/image" Target="/ppt/media/image42.bin" Id="rId138" /><Relationship Type="http://schemas.openxmlformats.org/officeDocument/2006/relationships/image" Target="/ppt/media/image43.bin" Id="rId140" /><Relationship Type="http://schemas.openxmlformats.org/officeDocument/2006/relationships/image" Target="/ppt/media/image44.bin" Id="rId141" /></Relationships>
</file>

<file path=ppt/slides/_rels/slide6.xml.rels>&#65279;<?xml version="1.0" encoding="utf-8"?><Relationships xmlns="http://schemas.openxmlformats.org/package/2006/relationships"><Relationship Type="http://schemas.openxmlformats.org/officeDocument/2006/relationships/slideLayout" Target="/ppt/slideLayouts/slideLayout7.xml" Id="rId143" /><Relationship Type="http://schemas.openxmlformats.org/officeDocument/2006/relationships/image" Target="/ppt/media/image45.bin" Id="rId145" /><Relationship Type="http://schemas.openxmlformats.org/officeDocument/2006/relationships/image" Target="/ppt/media/image46.bin" Id="rId147" /><Relationship Type="http://schemas.openxmlformats.org/officeDocument/2006/relationships/image" Target="/ppt/media/image47.bin" Id="rId149" /><Relationship Type="http://schemas.openxmlformats.org/officeDocument/2006/relationships/image" Target="/ppt/media/image48.bin" Id="rId150" /><Relationship Type="http://schemas.openxmlformats.org/officeDocument/2006/relationships/image" Target="/ppt/media/image49.bin" Id="rId152" /><Relationship Type="http://schemas.openxmlformats.org/officeDocument/2006/relationships/image" Target="/ppt/media/image50.bin" Id="rId154" /><Relationship Type="http://schemas.openxmlformats.org/officeDocument/2006/relationships/image" Target="/ppt/media/image51.bin" Id="rId155" /><Relationship Type="http://schemas.openxmlformats.org/officeDocument/2006/relationships/image" Target="/ppt/media/image52.bin" Id="rId157" /><Relationship Type="http://schemas.openxmlformats.org/officeDocument/2006/relationships/image" Target="/ppt/media/image53.bin" Id="rId159" /><Relationship Type="http://schemas.openxmlformats.org/officeDocument/2006/relationships/image" Target="/ppt/media/image54.bin" Id="rId161" /><Relationship Type="http://schemas.openxmlformats.org/officeDocument/2006/relationships/image" Target="/ppt/media/image55.bin" Id="rId163" /></Relationships>
</file>

<file path=ppt/slides/_rels/slide7.xml.rels>&#65279;<?xml version="1.0" encoding="utf-8"?><Relationships xmlns="http://schemas.openxmlformats.org/package/2006/relationships"><Relationship Type="http://schemas.openxmlformats.org/officeDocument/2006/relationships/slideLayout" Target="/ppt/slideLayouts/slideLayout7.xml" Id="rId165" /><Relationship Type="http://schemas.openxmlformats.org/officeDocument/2006/relationships/image" Target="/ppt/media/image56.bin" Id="rId167" /><Relationship Type="http://schemas.openxmlformats.org/officeDocument/2006/relationships/image" Target="/ppt/media/image57.bin" Id="rId169" /><Relationship Type="http://schemas.openxmlformats.org/officeDocument/2006/relationships/image" Target="/ppt/media/image58.bin" Id="rId171" /><Relationship Type="http://schemas.openxmlformats.org/officeDocument/2006/relationships/image" Target="/ppt/media/image59.bin" Id="rId172" /><Relationship Type="http://schemas.openxmlformats.org/officeDocument/2006/relationships/image" Target="/ppt/media/image60.bin" Id="rId174" /><Relationship Type="http://schemas.openxmlformats.org/officeDocument/2006/relationships/image" Target="/ppt/media/image61.bin" Id="rId176" /><Relationship Type="http://schemas.openxmlformats.org/officeDocument/2006/relationships/image" Target="/ppt/media/image62.bin" Id="rId177" /><Relationship Type="http://schemas.openxmlformats.org/officeDocument/2006/relationships/image" Target="/ppt/media/image63.bin" Id="rId179" /><Relationship Type="http://schemas.openxmlformats.org/officeDocument/2006/relationships/image" Target="/ppt/media/image64.bin" Id="rId181" /><Relationship Type="http://schemas.openxmlformats.org/officeDocument/2006/relationships/image" Target="/ppt/media/image65.bin" Id="rId182" /><Relationship Type="http://schemas.openxmlformats.org/officeDocument/2006/relationships/image" Target="/ppt/media/image66.bin" Id="rId184" /></Relationships>
</file>

<file path=ppt/slides/_rels/slide8.xml.rels>&#65279;<?xml version="1.0" encoding="utf-8"?><Relationships xmlns="http://schemas.openxmlformats.org/package/2006/relationships"><Relationship Type="http://schemas.openxmlformats.org/officeDocument/2006/relationships/slideLayout" Target="/ppt/slideLayouts/slideLayout7.xml" Id="rId186" /><Relationship Type="http://schemas.openxmlformats.org/officeDocument/2006/relationships/image" Target="/ppt/media/image67.bin" Id="rId188" /><Relationship Type="http://schemas.openxmlformats.org/officeDocument/2006/relationships/image" Target="/ppt/media/image68.bin" Id="rId190" /><Relationship Type="http://schemas.openxmlformats.org/officeDocument/2006/relationships/image" Target="/ppt/media/image69.bin" Id="rId192" /><Relationship Type="http://schemas.openxmlformats.org/officeDocument/2006/relationships/image" Target="/ppt/media/image70.bin" Id="rId194" /><Relationship Type="http://schemas.openxmlformats.org/officeDocument/2006/relationships/image" Target="/ppt/media/image71.bin" Id="rId195" /><Relationship Type="http://schemas.openxmlformats.org/officeDocument/2006/relationships/image" Target="/ppt/media/image72.bin" Id="rId197" /><Relationship Type="http://schemas.openxmlformats.org/officeDocument/2006/relationships/image" Target="/ppt/media/image73.bin" Id="rId199" /><Relationship Type="http://schemas.openxmlformats.org/officeDocument/2006/relationships/image" Target="/ppt/media/image74.bin" Id="rId200" /><Relationship Type="http://schemas.openxmlformats.org/officeDocument/2006/relationships/image" Target="/ppt/media/image75.bin" Id="rId202" /><Relationship Type="http://schemas.openxmlformats.org/officeDocument/2006/relationships/image" Target="/ppt/media/image76.bin" Id="rId204" /><Relationship Type="http://schemas.openxmlformats.org/officeDocument/2006/relationships/image" Target="/ppt/media/image77.bin" Id="rId205" /><Relationship Type="http://schemas.openxmlformats.org/officeDocument/2006/relationships/image" Target="/ppt/media/image78.bin" Id="rId207" /><Relationship Type="http://schemas.openxmlformats.org/officeDocument/2006/relationships/image" Target="/ppt/media/image79.bin" Id="rId209" /><Relationship Type="http://schemas.openxmlformats.org/officeDocument/2006/relationships/image" Target="/ppt/media/image80.bin" Id="rId210" /><Relationship Type="http://schemas.openxmlformats.org/officeDocument/2006/relationships/image" Target="/ppt/media/image81.bin" Id="rId212" /><Relationship Type="http://schemas.openxmlformats.org/officeDocument/2006/relationships/image" Target="/ppt/media/image82.bin" Id="rId214" /><Relationship Type="http://schemas.openxmlformats.org/officeDocument/2006/relationships/image" Target="/ppt/media/image83.bin" Id="rId215" /></Relationships>
</file>

<file path=ppt/slides/_rels/slide9.xml.rels>&#65279;<?xml version="1.0" encoding="utf-8"?><Relationships xmlns="http://schemas.openxmlformats.org/package/2006/relationships"><Relationship Type="http://schemas.openxmlformats.org/officeDocument/2006/relationships/slideLayout" Target="/ppt/slideLayouts/slideLayout7.xml" Id="rId217" /><Relationship Type="http://schemas.openxmlformats.org/officeDocument/2006/relationships/image" Target="/ppt/media/image84.bin" Id="rId219" /><Relationship Type="http://schemas.openxmlformats.org/officeDocument/2006/relationships/image" Target="/ppt/media/image85.bin" Id="rId221" /><Relationship Type="http://schemas.openxmlformats.org/officeDocument/2006/relationships/image" Target="/ppt/media/image86.bin" Id="rId223" /><Relationship Type="http://schemas.openxmlformats.org/officeDocument/2006/relationships/image" Target="/ppt/media/image87.bin" Id="rId225" /><Relationship Type="http://schemas.openxmlformats.org/officeDocument/2006/relationships/image" Target="/ppt/media/image88.bin" Id="rId227" /><Relationship Type="http://schemas.openxmlformats.org/officeDocument/2006/relationships/image" Target="/ppt/media/image89.bin" Id="rId229" /><Relationship Type="http://schemas.openxmlformats.org/officeDocument/2006/relationships/image" Target="/ppt/media/image90.bin" Id="rId231" /><Relationship Type="http://schemas.openxmlformats.org/officeDocument/2006/relationships/image" Target="/ppt/media/image91.bin" Id="rId233" /></Relationships>
</file>

<file path=ppt/slides/slide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300" name=""/>
        <p:cNvGrpSpPr/>
        <p:nvPr/>
      </p:nvGrpSpPr>
      <p:grpSpPr>
        <a:xfrm>
          <a:off x="0" y="0"/>
          <a:ext cx="0" cy="0"/>
          <a:chOff x="0" y="0"/>
          <a:chExt cx="0" cy="0"/>
        </a:xfrm>
      </p:grpSpPr>
      <p:pic>
        <p:nvPicPr>
          <p:cNvPr id="3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3">
            <a:alphaModFix amt="100000"/>
          </a:blip>
          <a:stretch/>
        </p:blipFill>
        <p:spPr>
          <a:xfrm>
            <a:off x="0" y="0"/>
            <a:ext cx="18288000" cy="10287000"/>
          </a:xfrm>
          <a:prstGeom prst="rect">
            <a:avLst/>
          </a:prstGeom>
        </p:spPr>
      </p:pic>
      <p:pic>
        <p:nvPicPr>
          <p:cNvPr id="3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5">
            <a:alphaModFix amt="100000"/>
          </a:blip>
          <a:stretch/>
        </p:blipFill>
        <p:spPr>
          <a:xfrm>
            <a:off x="0" y="0"/>
            <a:ext cx="18288000" cy="10287000"/>
          </a:xfrm>
          <a:prstGeom prst="rect">
            <a:avLst/>
          </a:prstGeom>
        </p:spPr>
      </p:pic>
      <p:sp>
        <p:nvSpPr>
          <p:cNvPr id="304" name="Click here to edit title-403">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Horizon Overview</a:t>
            </a:r>
          </a:p>
        </p:txBody>
      </p:sp>
    </p:spTree>
    <p:extLst>
      <p:ext uri="{BB962C8B-B14F-4D97-AF65-F5344CB8AC3E}">
        <p14:creationId xmlns:p14="http://schemas.microsoft.com/office/powerpoint/2010/main" val="3648047976"/>
      </p:ext>
    </p:extLst>
  </p:cSld>
  <p:clrMapOvr>
    <a:masterClrMapping/>
  </p:clrMapOvr>
</p:sld>
</file>

<file path=ppt/slides/slide10.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488" name=""/>
        <p:cNvGrpSpPr/>
        <p:nvPr/>
      </p:nvGrpSpPr>
      <p:grpSpPr>
        <a:xfrm>
          <a:off x="0" y="0"/>
          <a:ext cx="0" cy="0"/>
          <a:chOff x="0" y="0"/>
          <a:chExt cx="0" cy="0"/>
        </a:xfrm>
      </p:grpSpPr>
      <p:pic>
        <p:nvPicPr>
          <p:cNvPr id="49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37">
            <a:alphaModFix amt="100000"/>
          </a:blip>
          <a:stretch/>
        </p:blipFill>
        <p:spPr>
          <a:xfrm>
            <a:off x="0" y="0"/>
            <a:ext cx="18288000" cy="10287000"/>
          </a:xfrm>
          <a:prstGeom prst="rect">
            <a:avLst/>
          </a:prstGeom>
        </p:spPr>
      </p:pic>
      <p:pic>
        <p:nvPicPr>
          <p:cNvPr id="49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39">
            <a:alphaModFix amt="100000"/>
          </a:blip>
          <a:stretch/>
        </p:blipFill>
        <p:spPr>
          <a:xfrm>
            <a:off x="0" y="0"/>
            <a:ext cx="18288000" cy="10287000"/>
          </a:xfrm>
          <a:prstGeom prst="rect">
            <a:avLst/>
          </a:prstGeom>
        </p:spPr>
      </p:pic>
      <p:pic>
        <p:nvPicPr>
          <p:cNvPr id="492" name="svg">
            <a:extLst>
              <a:ext uri="{FF2B5EF4-FFF2-40B4-BE49-F238E27FC236}">
                <a16:creationId xmlns:a16="http://schemas.microsoft.com/office/drawing/2014/main" id="{A8642F66-C0BB-4949-9A9C-024B120A5D52}"/>
              </a:ext>
            </a:extLst>
          </p:cNvPr>
          <p:cNvPicPr>
            <a:picLocks noChangeAspect="1"/>
          </p:cNvPicPr>
          <p:nvPr/>
        </p:nvPicPr>
        <p:blipFill rotWithShape="1">
          <a:blip r:embed="rId242">
            <a:alphaModFix amt="100000"/>
            <a:extLst>
              <a:ext uri="{3B7A5A39-5EA8-47F3-992E-B61B8DC761D3}">
                <asvg:svgBlip xmlns:r="http://schemas.openxmlformats.org/officeDocument/2006/relationships" xmlns:asvg="http://schemas.microsoft.com/office/drawing/2016/SVG/main" r:embed="rId241"/>
                <a14:useLocalDpi xmlns:a14="http://schemas.microsoft.com/office/drawing/2010/main" val="0"/>
              </a:ext>
            </a:extLst>
          </a:blip>
          <a:srcRect l="0" t="0" r="0" b="0"/>
          <a:stretch/>
        </p:blipFill>
        <p:spPr>
          <a:xfrm>
            <a:off x="800100" y="2159198"/>
            <a:ext cx="16687800" cy="7111156"/>
          </a:xfrm>
          <a:prstGeom prst="rect">
            <a:avLst/>
          </a:prstGeom>
        </p:spPr>
      </p:pic>
      <p:sp>
        <p:nvSpPr>
          <p:cNvPr id="493" name="Primary Heading-0">
            <a:extLst>
              <a:ext uri="{FF2B5EF4-FFF2-40B4-BE49-F238E27FC236}">
                <a16:creationId xmlns:a16="http://schemas.microsoft.com/office/drawing/2014/main" id="{111B4A49-B930-4A89-A1CD-6CA2B3D95AED}"/>
              </a:ext>
            </a:extLst>
          </p:cNvPr>
          <p:cNvSpPr txBox="1"/>
          <p:nvPr/>
        </p:nvSpPr>
        <p:spPr>
          <a:xfrm>
            <a:off x="752475" y="2717006"/>
            <a:ext cx="5481638" cy="400050"/>
          </a:xfrm>
          <a:prstGeom prst="rect">
            <a:avLst/>
          </a:prstGeom>
          <a:noFill/>
        </p:spPr>
        <p:txBody>
          <a:bodyPr vertOverflow="clip" horzOverflow="clip" wrap="square" lIns="0" tIns="0" rIns="0" bIns="0" rtlCol="0" anchor="t">
            <a:spAutoFit/>
          </a:bodyPr>
          <a:lstStyle/>
          <a:p>
            <a:pPr algn="ctr">
              <a:lnSpc>
                <a:spcPts val="3066"/>
              </a:lnSpc>
            </a:pPr>
            <a:r>
              <a:rPr lang="en-US" sz="2100" b="1" spc="-21" dirty="0">
                <a:solidFill>
                  <a:srgbClr val="070B12">
                    <a:alpha val="100000"/>
                  </a:srgbClr>
                </a:solidFill>
                <a:latin typeface="Space Grotesk" panose="00000700000000000000" pitchFamily="2" charset="0"/>
              </a:rPr>
              <a:t>Build process initiation</a:t>
            </a:r>
          </a:p>
        </p:txBody>
      </p:sp>
      <p:sp>
        <p:nvSpPr>
          <p:cNvPr id="494" name="Description of a primary heading-0">
            <a:extLst>
              <a:ext uri="{FF2B5EF4-FFF2-40B4-BE49-F238E27FC236}">
                <a16:creationId xmlns:a16="http://schemas.microsoft.com/office/drawing/2014/main" id="{111B4A49-B930-4A89-A1CD-6CA2B3D95AED}"/>
              </a:ext>
            </a:extLst>
          </p:cNvPr>
          <p:cNvSpPr txBox="1"/>
          <p:nvPr/>
        </p:nvSpPr>
        <p:spPr>
          <a:xfrm>
            <a:off x="752475" y="3258693"/>
            <a:ext cx="5481638" cy="1047750"/>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F4857">
                    <a:alpha val="100000"/>
                  </a:srgbClr>
                </a:solidFill>
                <a:latin typeface="Work Sans" panose="00000700000000000000" pitchFamily="2" charset="0"/>
              </a:rPr>
              <a:t>As part of the build process, Jenkins pulls the new code, compiles it, and triggers the test automation scripts.</a:t>
            </a:r>
          </a:p>
        </p:txBody>
      </p:sp>
      <p:sp>
        <p:nvSpPr>
          <p:cNvPr id="495" name="Primary Heading-1">
            <a:extLst>
              <a:ext uri="{FF2B5EF4-FFF2-40B4-BE49-F238E27FC236}">
                <a16:creationId xmlns:a16="http://schemas.microsoft.com/office/drawing/2014/main" id="{111B4A49-B930-4A89-A1CD-6CA2B3D95AED}"/>
              </a:ext>
            </a:extLst>
          </p:cNvPr>
          <p:cNvSpPr txBox="1"/>
          <p:nvPr/>
        </p:nvSpPr>
        <p:spPr>
          <a:xfrm>
            <a:off x="4485418" y="7135368"/>
            <a:ext cx="5481638" cy="400050"/>
          </a:xfrm>
          <a:prstGeom prst="rect">
            <a:avLst/>
          </a:prstGeom>
          <a:noFill/>
        </p:spPr>
        <p:txBody>
          <a:bodyPr vertOverflow="clip" horzOverflow="clip" wrap="square" lIns="0" tIns="0" rIns="0" bIns="0" rtlCol="0" anchor="t">
            <a:spAutoFit/>
          </a:bodyPr>
          <a:lstStyle/>
          <a:p>
            <a:pPr algn="ctr">
              <a:lnSpc>
                <a:spcPts val="3066"/>
              </a:lnSpc>
            </a:pPr>
            <a:r>
              <a:rPr lang="en-US" sz="2100" b="1" spc="-21" dirty="0">
                <a:solidFill>
                  <a:srgbClr val="070B12">
                    <a:alpha val="100000"/>
                  </a:srgbClr>
                </a:solidFill>
                <a:latin typeface="Space Grotesk" panose="00000700000000000000" pitchFamily="2" charset="0"/>
              </a:rPr>
              <a:t>Test automation execution</a:t>
            </a:r>
          </a:p>
        </p:txBody>
      </p:sp>
      <p:sp>
        <p:nvSpPr>
          <p:cNvPr id="496" name="Description of a primary heading-1">
            <a:extLst>
              <a:ext uri="{FF2B5EF4-FFF2-40B4-BE49-F238E27FC236}">
                <a16:creationId xmlns:a16="http://schemas.microsoft.com/office/drawing/2014/main" id="{111B4A49-B930-4A89-A1CD-6CA2B3D95AED}"/>
              </a:ext>
            </a:extLst>
          </p:cNvPr>
          <p:cNvSpPr txBox="1"/>
          <p:nvPr/>
        </p:nvSpPr>
        <p:spPr>
          <a:xfrm>
            <a:off x="4485418" y="7677150"/>
            <a:ext cx="5481638" cy="1047750"/>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F4857">
                    <a:alpha val="100000"/>
                  </a:srgbClr>
                </a:solidFill>
                <a:latin typeface="Work Sans" panose="00000700000000000000" pitchFamily="2" charset="0"/>
              </a:rPr>
              <a:t>The test automation scripts ensure the bug fix is tested automatically along with any other changes.</a:t>
            </a:r>
          </a:p>
        </p:txBody>
      </p:sp>
      <p:sp>
        <p:nvSpPr>
          <p:cNvPr id="497" name="Primary Heading-2">
            <a:extLst>
              <a:ext uri="{FF2B5EF4-FFF2-40B4-BE49-F238E27FC236}">
                <a16:creationId xmlns:a16="http://schemas.microsoft.com/office/drawing/2014/main" id="{111B4A49-B930-4A89-A1CD-6CA2B3D95AED}"/>
              </a:ext>
            </a:extLst>
          </p:cNvPr>
          <p:cNvSpPr txBox="1"/>
          <p:nvPr/>
        </p:nvSpPr>
        <p:spPr>
          <a:xfrm>
            <a:off x="8446770" y="2889694"/>
            <a:ext cx="5481638" cy="400050"/>
          </a:xfrm>
          <a:prstGeom prst="rect">
            <a:avLst/>
          </a:prstGeom>
          <a:noFill/>
        </p:spPr>
        <p:txBody>
          <a:bodyPr vertOverflow="clip" horzOverflow="clip" wrap="square" lIns="0" tIns="0" rIns="0" bIns="0" rtlCol="0" anchor="t">
            <a:spAutoFit/>
          </a:bodyPr>
          <a:lstStyle/>
          <a:p>
            <a:pPr algn="ctr">
              <a:lnSpc>
                <a:spcPts val="3066"/>
              </a:lnSpc>
            </a:pPr>
            <a:r>
              <a:rPr lang="en-US" sz="2100" b="1" spc="-21" dirty="0">
                <a:solidFill>
                  <a:srgbClr val="070B12">
                    <a:alpha val="100000"/>
                  </a:srgbClr>
                </a:solidFill>
                <a:latin typeface="Space Grotesk" panose="00000700000000000000" pitchFamily="2" charset="0"/>
              </a:rPr>
              <a:t>Feedback from Litmus</a:t>
            </a:r>
          </a:p>
        </p:txBody>
      </p:sp>
      <p:sp>
        <p:nvSpPr>
          <p:cNvPr id="498" name="Description of a primary heading-2">
            <a:extLst>
              <a:ext uri="{FF2B5EF4-FFF2-40B4-BE49-F238E27FC236}">
                <a16:creationId xmlns:a16="http://schemas.microsoft.com/office/drawing/2014/main" id="{111B4A49-B930-4A89-A1CD-6CA2B3D95AED}"/>
              </a:ext>
            </a:extLst>
          </p:cNvPr>
          <p:cNvSpPr txBox="1"/>
          <p:nvPr/>
        </p:nvSpPr>
        <p:spPr>
          <a:xfrm>
            <a:off x="8446770" y="3431381"/>
            <a:ext cx="5481638" cy="695325"/>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F4857">
                    <a:alpha val="100000"/>
                  </a:srgbClr>
                </a:solidFill>
                <a:latin typeface="Work Sans" panose="00000700000000000000" pitchFamily="2" charset="0"/>
              </a:rPr>
              <a:t>Once the tests are completed, Litmus provides feedback on the testing results.</a:t>
            </a:r>
          </a:p>
        </p:txBody>
      </p:sp>
      <p:sp>
        <p:nvSpPr>
          <p:cNvPr id="499" name="Primary Heading-3">
            <a:extLst>
              <a:ext uri="{FF2B5EF4-FFF2-40B4-BE49-F238E27FC236}">
                <a16:creationId xmlns:a16="http://schemas.microsoft.com/office/drawing/2014/main" id="{111B4A49-B930-4A89-A1CD-6CA2B3D95AED}"/>
              </a:ext>
            </a:extLst>
          </p:cNvPr>
          <p:cNvSpPr txBox="1"/>
          <p:nvPr/>
        </p:nvSpPr>
        <p:spPr>
          <a:xfrm>
            <a:off x="12066842" y="7135368"/>
            <a:ext cx="5481638" cy="400050"/>
          </a:xfrm>
          <a:prstGeom prst="rect">
            <a:avLst/>
          </a:prstGeom>
          <a:noFill/>
        </p:spPr>
        <p:txBody>
          <a:bodyPr vertOverflow="clip" horzOverflow="clip" wrap="square" lIns="0" tIns="0" rIns="0" bIns="0" rtlCol="0" anchor="t">
            <a:spAutoFit/>
          </a:bodyPr>
          <a:lstStyle/>
          <a:p>
            <a:pPr algn="ctr">
              <a:lnSpc>
                <a:spcPts val="3066"/>
              </a:lnSpc>
            </a:pPr>
            <a:r>
              <a:rPr lang="en-US" sz="2100" b="1" spc="-21" dirty="0">
                <a:solidFill>
                  <a:srgbClr val="070B12">
                    <a:alpha val="100000"/>
                  </a:srgbClr>
                </a:solidFill>
                <a:latin typeface="Space Grotesk" panose="00000700000000000000" pitchFamily="2" charset="0"/>
              </a:rPr>
              <a:t>Test results evaluation</a:t>
            </a:r>
          </a:p>
        </p:txBody>
      </p:sp>
      <p:sp>
        <p:nvSpPr>
          <p:cNvPr id="500" name="Description of a primary heading-3">
            <a:extLst>
              <a:ext uri="{FF2B5EF4-FFF2-40B4-BE49-F238E27FC236}">
                <a16:creationId xmlns:a16="http://schemas.microsoft.com/office/drawing/2014/main" id="{111B4A49-B930-4A89-A1CD-6CA2B3D95AED}"/>
              </a:ext>
            </a:extLst>
          </p:cNvPr>
          <p:cNvSpPr txBox="1"/>
          <p:nvPr/>
        </p:nvSpPr>
        <p:spPr>
          <a:xfrm>
            <a:off x="12066842" y="7677150"/>
            <a:ext cx="5481638" cy="1047750"/>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F4857">
                    <a:alpha val="100000"/>
                  </a:srgbClr>
                </a:solidFill>
                <a:latin typeface="Work Sans" panose="00000700000000000000" pitchFamily="2" charset="0"/>
              </a:rPr>
              <a:t>If the tests pass, everything is good; if they fail, Jenkins alerts the team to investigate and fix the issue.</a:t>
            </a:r>
          </a:p>
        </p:txBody>
      </p:sp>
      <p:sp>
        <p:nvSpPr>
          <p:cNvPr id="501" name="Click here to edit title-478">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Build and Test Automation</a:t>
            </a:r>
          </a:p>
        </p:txBody>
      </p:sp>
    </p:spTree>
    <p:extLst>
      <p:ext uri="{BB962C8B-B14F-4D97-AF65-F5344CB8AC3E}">
        <p14:creationId xmlns:p14="http://schemas.microsoft.com/office/powerpoint/2010/main" val="3648047976"/>
      </p:ext>
    </p:extLst>
  </p:cSld>
  <p:clrMapOvr>
    <a:masterClrMapping/>
  </p:clrMapOvr>
</p:sld>
</file>

<file path=ppt/slides/slide11.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502" name=""/>
        <p:cNvGrpSpPr/>
        <p:nvPr/>
      </p:nvGrpSpPr>
      <p:grpSpPr>
        <a:xfrm>
          <a:off x="0" y="0"/>
          <a:ext cx="0" cy="0"/>
          <a:chOff x="0" y="0"/>
          <a:chExt cx="0" cy="0"/>
        </a:xfrm>
      </p:grpSpPr>
      <p:pic>
        <p:nvPicPr>
          <p:cNvPr id="5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6">
            <a:alphaModFix amt="100000"/>
          </a:blip>
          <a:stretch/>
        </p:blipFill>
        <p:spPr>
          <a:xfrm>
            <a:off x="0" y="0"/>
            <a:ext cx="18288000" cy="10287000"/>
          </a:xfrm>
          <a:prstGeom prst="rect">
            <a:avLst/>
          </a:prstGeom>
        </p:spPr>
      </p:pic>
      <p:pic>
        <p:nvPicPr>
          <p:cNvPr id="5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8">
            <a:alphaModFix amt="100000"/>
          </a:blip>
          <a:stretch/>
        </p:blipFill>
        <p:spPr>
          <a:xfrm>
            <a:off x="0" y="0"/>
            <a:ext cx="18288000" cy="10287000"/>
          </a:xfrm>
          <a:prstGeom prst="rect">
            <a:avLst/>
          </a:prstGeom>
        </p:spPr>
      </p:pic>
      <p:pic>
        <p:nvPicPr>
          <p:cNvPr id="506"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251">
            <a:alphaModFix amt="100000"/>
            <a:extLst>
              <a:ext uri="{D1177B03-382F-494E-AFC1-7AED4BFB3A8B}">
                <asvg:svgBlip xmlns:r="http://schemas.openxmlformats.org/officeDocument/2006/relationships" xmlns:asvg="http://schemas.microsoft.com/office/drawing/2016/SVG/main" r:embed="rId250"/>
                <a14:useLocalDpi xmlns:a14="http://schemas.microsoft.com/office/drawing/2010/main" val="0"/>
              </a:ext>
            </a:extLst>
          </a:blip>
          <a:srcRect l="0" t="0" r="0" b="0"/>
          <a:stretch/>
        </p:blipFill>
        <p:spPr>
          <a:xfrm>
            <a:off x="800100" y="1485900"/>
            <a:ext cx="1371600" cy="1371600"/>
          </a:xfrm>
          <a:prstGeom prst="rect">
            <a:avLst/>
          </a:prstGeom>
        </p:spPr>
      </p:pic>
      <p:sp>
        <p:nvSpPr>
          <p:cNvPr id="507" name="Primary Heading-0">
            <a:extLst>
              <a:ext uri="{FF2B5EF4-FFF2-40B4-BE49-F238E27FC236}">
                <a16:creationId xmlns:a16="http://schemas.microsoft.com/office/drawing/2014/main" id="{111B4A49-B930-4A89-A1CD-6CA2B3D95AED}"/>
              </a:ext>
            </a:extLst>
          </p:cNvPr>
          <p:cNvSpPr txBox="1"/>
          <p:nvPr/>
        </p:nvSpPr>
        <p:spPr>
          <a:xfrm>
            <a:off x="2352675" y="1840992"/>
            <a:ext cx="8415338" cy="66675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070B12">
                    <a:alpha val="100000"/>
                  </a:srgbClr>
                </a:solidFill>
                <a:latin typeface="Space Grotesk" panose="00000700000000000000" pitchFamily="2" charset="0"/>
              </a:rPr>
              <a:t>Continuous Monitoring</a:t>
            </a:r>
          </a:p>
        </p:txBody>
      </p:sp>
      <p:pic>
        <p:nvPicPr>
          <p:cNvPr id="508"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254">
            <a:alphaModFix amt="100000"/>
            <a:extLst>
              <a:ext uri="{D0A28F26-8118-403C-A10C-32174A521337}">
                <asvg:svgBlip xmlns:r="http://schemas.openxmlformats.org/officeDocument/2006/relationships" xmlns:asvg="http://schemas.microsoft.com/office/drawing/2016/SVG/main" r:embed="rId253"/>
                <a14:useLocalDpi xmlns:a14="http://schemas.microsoft.com/office/drawing/2010/main" val="0"/>
              </a:ext>
            </a:extLst>
          </a:blip>
          <a:srcRect l="0" t="0" r="0" b="0"/>
          <a:stretch/>
        </p:blipFill>
        <p:spPr>
          <a:xfrm>
            <a:off x="800100" y="3467100"/>
            <a:ext cx="1371600" cy="1371600"/>
          </a:xfrm>
          <a:prstGeom prst="rect">
            <a:avLst/>
          </a:prstGeom>
        </p:spPr>
      </p:pic>
      <p:sp>
        <p:nvSpPr>
          <p:cNvPr id="509" name="Primary Heading-1">
            <a:extLst>
              <a:ext uri="{FF2B5EF4-FFF2-40B4-BE49-F238E27FC236}">
                <a16:creationId xmlns:a16="http://schemas.microsoft.com/office/drawing/2014/main" id="{111B4A49-B930-4A89-A1CD-6CA2B3D95AED}"/>
              </a:ext>
            </a:extLst>
          </p:cNvPr>
          <p:cNvSpPr txBox="1"/>
          <p:nvPr/>
        </p:nvSpPr>
        <p:spPr>
          <a:xfrm>
            <a:off x="2352675" y="3822192"/>
            <a:ext cx="8415338" cy="66675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070B12">
                    <a:alpha val="100000"/>
                  </a:srgbClr>
                </a:solidFill>
                <a:latin typeface="Space Grotesk" panose="00000700000000000000" pitchFamily="2" charset="0"/>
              </a:rPr>
              <a:t>Automated Testing Process</a:t>
            </a:r>
          </a:p>
        </p:txBody>
      </p:sp>
      <p:pic>
        <p:nvPicPr>
          <p:cNvPr id="510"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257">
            <a:alphaModFix amt="100000"/>
            <a:extLst>
              <a:ext uri="{C084BC45-59F8-488C-A36B-F8C26BA8E960}">
                <asvg:svgBlip xmlns:r="http://schemas.openxmlformats.org/officeDocument/2006/relationships" xmlns:asvg="http://schemas.microsoft.com/office/drawing/2016/SVG/main" r:embed="rId256"/>
                <a14:useLocalDpi xmlns:a14="http://schemas.microsoft.com/office/drawing/2010/main" val="0"/>
              </a:ext>
            </a:extLst>
          </a:blip>
          <a:srcRect l="0" t="0" r="0" b="0"/>
          <a:stretch/>
        </p:blipFill>
        <p:spPr>
          <a:xfrm>
            <a:off x="800100" y="5448300"/>
            <a:ext cx="1371600" cy="1371600"/>
          </a:xfrm>
          <a:prstGeom prst="rect">
            <a:avLst/>
          </a:prstGeom>
        </p:spPr>
      </p:pic>
      <p:sp>
        <p:nvSpPr>
          <p:cNvPr id="511" name="Primary Heading-2">
            <a:extLst>
              <a:ext uri="{FF2B5EF4-FFF2-40B4-BE49-F238E27FC236}">
                <a16:creationId xmlns:a16="http://schemas.microsoft.com/office/drawing/2014/main" id="{111B4A49-B930-4A89-A1CD-6CA2B3D95AED}"/>
              </a:ext>
            </a:extLst>
          </p:cNvPr>
          <p:cNvSpPr txBox="1"/>
          <p:nvPr/>
        </p:nvSpPr>
        <p:spPr>
          <a:xfrm>
            <a:off x="2352675" y="5803392"/>
            <a:ext cx="8415338" cy="66675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070B12">
                    <a:alpha val="100000"/>
                  </a:srgbClr>
                </a:solidFill>
                <a:latin typeface="Space Grotesk" panose="00000700000000000000" pitchFamily="2" charset="0"/>
              </a:rPr>
              <a:t>Separate Git Repositories</a:t>
            </a:r>
          </a:p>
        </p:txBody>
      </p:sp>
      <p:pic>
        <p:nvPicPr>
          <p:cNvPr id="512"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260">
            <a:alphaModFix amt="100000"/>
            <a:extLst>
              <a:ext uri="{ECC2945D-92EE-4730-9C07-1FBD69986F09}">
                <asvg:svgBlip xmlns:r="http://schemas.openxmlformats.org/officeDocument/2006/relationships" xmlns:asvg="http://schemas.microsoft.com/office/drawing/2016/SVG/main" r:embed="rId259"/>
                <a14:useLocalDpi xmlns:a14="http://schemas.microsoft.com/office/drawing/2010/main" val="0"/>
              </a:ext>
            </a:extLst>
          </a:blip>
          <a:srcRect l="0" t="0" r="0" b="0"/>
          <a:stretch/>
        </p:blipFill>
        <p:spPr>
          <a:xfrm>
            <a:off x="800100" y="7429500"/>
            <a:ext cx="1371600" cy="1371600"/>
          </a:xfrm>
          <a:prstGeom prst="rect">
            <a:avLst/>
          </a:prstGeom>
        </p:spPr>
      </p:pic>
      <p:sp>
        <p:nvSpPr>
          <p:cNvPr id="513" name="Primary Heading-3">
            <a:extLst>
              <a:ext uri="{FF2B5EF4-FFF2-40B4-BE49-F238E27FC236}">
                <a16:creationId xmlns:a16="http://schemas.microsoft.com/office/drawing/2014/main" id="{111B4A49-B930-4A89-A1CD-6CA2B3D95AED}"/>
              </a:ext>
            </a:extLst>
          </p:cNvPr>
          <p:cNvSpPr txBox="1"/>
          <p:nvPr/>
        </p:nvSpPr>
        <p:spPr>
          <a:xfrm>
            <a:off x="2352675" y="7784592"/>
            <a:ext cx="8415338" cy="66675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070B12">
                    <a:alpha val="100000"/>
                  </a:srgbClr>
                </a:solidFill>
                <a:latin typeface="Space Grotesk" panose="00000700000000000000" pitchFamily="2" charset="0"/>
              </a:rPr>
              <a:t>Jenkins' Capability</a:t>
            </a:r>
          </a:p>
        </p:txBody>
      </p:sp>
      <p:sp>
        <p:nvSpPr>
          <p:cNvPr id="514" name="Click here to edit title-404">
            <a:extLst>
              <a:ext uri="{FF2B5EF4-FFF2-40B4-BE49-F238E27FC236}">
                <a16:creationId xmlns:a16="http://schemas.microsoft.com/office/drawing/2014/main" id="{111B4A49-B930-4A89-A1CD-6CA2B3D95AED}"/>
              </a:ext>
            </a:extLst>
          </p:cNvPr>
          <p:cNvSpPr txBox="1"/>
          <p:nvPr/>
        </p:nvSpPr>
        <p:spPr>
          <a:xfrm>
            <a:off x="11420475" y="4459891"/>
            <a:ext cx="6129338" cy="1343025"/>
          </a:xfrm>
          <a:prstGeom prst="rect">
            <a:avLst/>
          </a:prstGeom>
          <a:noFill/>
        </p:spPr>
        <p:txBody>
          <a:bodyPr vertOverflow="clip" horzOverflow="clip" wrap="square" lIns="0" tIns="0" rIns="0" bIns="0" rtlCol="0" anchor="t">
            <a:spAutoFit/>
          </a:bodyPr>
          <a:lstStyle/>
          <a:p>
            <a:pPr algn="r">
              <a:lnSpc>
                <a:spcPts val="5208"/>
              </a:lnSpc>
            </a:pPr>
            <a:r>
              <a:rPr lang="en-US" sz="4200" b="1" spc="-42" dirty="0">
                <a:solidFill>
                  <a:srgbClr val="1D46F3">
                    <a:alpha val="100000"/>
                  </a:srgbClr>
                </a:solidFill>
                <a:latin typeface="Space Grotesk" panose="00000700000000000000" pitchFamily="2" charset="0"/>
              </a:rPr>
              <a:t>Integration of Jenkins and Litmus</a:t>
            </a:r>
          </a:p>
        </p:txBody>
      </p:sp>
    </p:spTree>
    <p:extLst>
      <p:ext uri="{BB962C8B-B14F-4D97-AF65-F5344CB8AC3E}">
        <p14:creationId xmlns:p14="http://schemas.microsoft.com/office/powerpoint/2010/main" val="3648047976"/>
      </p:ext>
    </p:extLst>
  </p:cSld>
  <p:clrMapOvr>
    <a:masterClrMapping/>
  </p:clrMapOvr>
</p:sld>
</file>

<file path=ppt/slides/slide1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515" name=""/>
        <p:cNvGrpSpPr/>
        <p:nvPr/>
      </p:nvGrpSpPr>
      <p:grpSpPr>
        <a:xfrm>
          <a:off x="0" y="0"/>
          <a:ext cx="0" cy="0"/>
          <a:chOff x="0" y="0"/>
          <a:chExt cx="0" cy="0"/>
        </a:xfrm>
      </p:grpSpPr>
      <p:pic>
        <p:nvPicPr>
          <p:cNvPr id="51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64">
            <a:alphaModFix amt="100000"/>
          </a:blip>
          <a:stretch/>
        </p:blipFill>
        <p:spPr>
          <a:xfrm>
            <a:off x="0" y="0"/>
            <a:ext cx="18288000" cy="10287000"/>
          </a:xfrm>
          <a:prstGeom prst="rect">
            <a:avLst/>
          </a:prstGeom>
        </p:spPr>
      </p:pic>
      <p:pic>
        <p:nvPicPr>
          <p:cNvPr id="5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66">
            <a:alphaModFix amt="100000"/>
          </a:blip>
          <a:stretch/>
        </p:blipFill>
        <p:spPr>
          <a:xfrm>
            <a:off x="0" y="0"/>
            <a:ext cx="18288000" cy="10287000"/>
          </a:xfrm>
          <a:prstGeom prst="rect">
            <a:avLst/>
          </a:prstGeom>
        </p:spPr>
      </p:pic>
      <p:pic>
        <p:nvPicPr>
          <p:cNvPr id="51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68">
            <a:alphaModFix amt="100000"/>
          </a:blip>
          <a:stretch/>
        </p:blipFill>
        <p:spPr>
          <a:xfrm>
            <a:off x="800100" y="2997100"/>
            <a:ext cx="5438775" cy="2628900"/>
          </a:xfrm>
          <a:prstGeom prst="rect">
            <a:avLst/>
          </a:prstGeom>
        </p:spPr>
      </p:pic>
      <p:pic>
        <p:nvPicPr>
          <p:cNvPr id="52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70">
            <a:alphaModFix amt="100000"/>
          </a:blip>
          <a:stretch/>
        </p:blipFill>
        <p:spPr>
          <a:xfrm>
            <a:off x="1104900" y="3301900"/>
            <a:ext cx="533400" cy="561975"/>
          </a:xfrm>
          <a:prstGeom prst="rect">
            <a:avLst/>
          </a:prstGeom>
        </p:spPr>
      </p:pic>
      <p:sp>
        <p:nvSpPr>
          <p:cNvPr id="521" name="-0">
            <a:extLst>
              <a:ext uri="{FF2B5EF4-FFF2-40B4-BE49-F238E27FC236}">
                <a16:creationId xmlns:a16="http://schemas.microsoft.com/office/drawing/2014/main" id="{111B4A49-B930-4A89-A1CD-6CA2B3D95AED}"/>
              </a:ext>
            </a:extLst>
          </p:cNvPr>
          <p:cNvSpPr txBox="1"/>
          <p:nvPr/>
        </p:nvSpPr>
        <p:spPr>
          <a:xfrm>
            <a:off x="1255966" y="3328702"/>
            <a:ext cx="24288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1</a:t>
            </a:r>
          </a:p>
        </p:txBody>
      </p:sp>
      <p:sp>
        <p:nvSpPr>
          <p:cNvPr id="522" name="Primary Heading-0">
            <a:extLst>
              <a:ext uri="{FF2B5EF4-FFF2-40B4-BE49-F238E27FC236}">
                <a16:creationId xmlns:a16="http://schemas.microsoft.com/office/drawing/2014/main" id="{111B4A49-B930-4A89-A1CD-6CA2B3D95AED}"/>
              </a:ext>
            </a:extLst>
          </p:cNvPr>
          <p:cNvSpPr txBox="1"/>
          <p:nvPr/>
        </p:nvSpPr>
        <p:spPr>
          <a:xfrm>
            <a:off x="1057275" y="4140136"/>
            <a:ext cx="49387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Introduction to Litmus Test</a:t>
            </a:r>
          </a:p>
        </p:txBody>
      </p:sp>
      <p:sp>
        <p:nvSpPr>
          <p:cNvPr id="523" name="Description of a primary heading-0">
            <a:extLst>
              <a:ext uri="{FF2B5EF4-FFF2-40B4-BE49-F238E27FC236}">
                <a16:creationId xmlns:a16="http://schemas.microsoft.com/office/drawing/2014/main" id="{111B4A49-B930-4A89-A1CD-6CA2B3D95AED}"/>
              </a:ext>
            </a:extLst>
          </p:cNvPr>
          <p:cNvSpPr txBox="1"/>
          <p:nvPr/>
        </p:nvSpPr>
        <p:spPr>
          <a:xfrm>
            <a:off x="1057275" y="4624673"/>
            <a:ext cx="493871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Litmus Test is a test harness tool developed as an in-house solution.</a:t>
            </a:r>
          </a:p>
        </p:txBody>
      </p:sp>
      <p:pic>
        <p:nvPicPr>
          <p:cNvPr id="5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72">
            <a:alphaModFix amt="100000"/>
          </a:blip>
          <a:stretch/>
        </p:blipFill>
        <p:spPr>
          <a:xfrm>
            <a:off x="6426100" y="2997100"/>
            <a:ext cx="5438775" cy="2628900"/>
          </a:xfrm>
          <a:prstGeom prst="rect">
            <a:avLst/>
          </a:prstGeom>
        </p:spPr>
      </p:pic>
      <p:pic>
        <p:nvPicPr>
          <p:cNvPr id="52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74">
            <a:alphaModFix amt="100000"/>
          </a:blip>
          <a:stretch/>
        </p:blipFill>
        <p:spPr>
          <a:xfrm>
            <a:off x="6730900" y="3301900"/>
            <a:ext cx="533400" cy="561975"/>
          </a:xfrm>
          <a:prstGeom prst="rect">
            <a:avLst/>
          </a:prstGeom>
        </p:spPr>
      </p:pic>
      <p:sp>
        <p:nvSpPr>
          <p:cNvPr id="526" name="-1">
            <a:extLst>
              <a:ext uri="{FF2B5EF4-FFF2-40B4-BE49-F238E27FC236}">
                <a16:creationId xmlns:a16="http://schemas.microsoft.com/office/drawing/2014/main" id="{111B4A49-B930-4A89-A1CD-6CA2B3D95AED}"/>
              </a:ext>
            </a:extLst>
          </p:cNvPr>
          <p:cNvSpPr txBox="1"/>
          <p:nvPr/>
        </p:nvSpPr>
        <p:spPr>
          <a:xfrm>
            <a:off x="6855809" y="3328702"/>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2</a:t>
            </a:r>
          </a:p>
        </p:txBody>
      </p:sp>
      <p:sp>
        <p:nvSpPr>
          <p:cNvPr id="527" name="Primary Heading-1">
            <a:extLst>
              <a:ext uri="{FF2B5EF4-FFF2-40B4-BE49-F238E27FC236}">
                <a16:creationId xmlns:a16="http://schemas.microsoft.com/office/drawing/2014/main" id="{111B4A49-B930-4A89-A1CD-6CA2B3D95AED}"/>
              </a:ext>
            </a:extLst>
          </p:cNvPr>
          <p:cNvSpPr txBox="1"/>
          <p:nvPr/>
        </p:nvSpPr>
        <p:spPr>
          <a:xfrm>
            <a:off x="6683312" y="4140136"/>
            <a:ext cx="49387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Purpose of Litmus Test</a:t>
            </a:r>
          </a:p>
        </p:txBody>
      </p:sp>
      <p:sp>
        <p:nvSpPr>
          <p:cNvPr id="528" name="Description of a primary heading-1">
            <a:extLst>
              <a:ext uri="{FF2B5EF4-FFF2-40B4-BE49-F238E27FC236}">
                <a16:creationId xmlns:a16="http://schemas.microsoft.com/office/drawing/2014/main" id="{111B4A49-B930-4A89-A1CD-6CA2B3D95AED}"/>
              </a:ext>
            </a:extLst>
          </p:cNvPr>
          <p:cNvSpPr txBox="1"/>
          <p:nvPr/>
        </p:nvSpPr>
        <p:spPr>
          <a:xfrm>
            <a:off x="6683312" y="4624673"/>
            <a:ext cx="493871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It is used for rapid testing and efficiency in the testing process.</a:t>
            </a:r>
          </a:p>
        </p:txBody>
      </p:sp>
      <p:pic>
        <p:nvPicPr>
          <p:cNvPr id="52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76">
            <a:alphaModFix amt="100000"/>
          </a:blip>
          <a:stretch/>
        </p:blipFill>
        <p:spPr>
          <a:xfrm>
            <a:off x="12051954" y="2997100"/>
            <a:ext cx="5438775" cy="2628900"/>
          </a:xfrm>
          <a:prstGeom prst="rect">
            <a:avLst/>
          </a:prstGeom>
        </p:spPr>
      </p:pic>
      <p:pic>
        <p:nvPicPr>
          <p:cNvPr id="53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78">
            <a:alphaModFix amt="100000"/>
          </a:blip>
          <a:stretch/>
        </p:blipFill>
        <p:spPr>
          <a:xfrm>
            <a:off x="12356754" y="3301900"/>
            <a:ext cx="533400" cy="561975"/>
          </a:xfrm>
          <a:prstGeom prst="rect">
            <a:avLst/>
          </a:prstGeom>
        </p:spPr>
      </p:pic>
      <p:sp>
        <p:nvSpPr>
          <p:cNvPr id="531" name="-2">
            <a:extLst>
              <a:ext uri="{FF2B5EF4-FFF2-40B4-BE49-F238E27FC236}">
                <a16:creationId xmlns:a16="http://schemas.microsoft.com/office/drawing/2014/main" id="{111B4A49-B930-4A89-A1CD-6CA2B3D95AED}"/>
              </a:ext>
            </a:extLst>
          </p:cNvPr>
          <p:cNvSpPr txBox="1"/>
          <p:nvPr/>
        </p:nvSpPr>
        <p:spPr>
          <a:xfrm>
            <a:off x="12480608" y="3328702"/>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3</a:t>
            </a:r>
          </a:p>
        </p:txBody>
      </p:sp>
      <p:sp>
        <p:nvSpPr>
          <p:cNvPr id="532" name="Primary Heading-2">
            <a:extLst>
              <a:ext uri="{FF2B5EF4-FFF2-40B4-BE49-F238E27FC236}">
                <a16:creationId xmlns:a16="http://schemas.microsoft.com/office/drawing/2014/main" id="{111B4A49-B930-4A89-A1CD-6CA2B3D95AED}"/>
              </a:ext>
            </a:extLst>
          </p:cNvPr>
          <p:cNvSpPr txBox="1"/>
          <p:nvPr/>
        </p:nvSpPr>
        <p:spPr>
          <a:xfrm>
            <a:off x="12309253" y="4140136"/>
            <a:ext cx="49387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Integration with SDLC</a:t>
            </a:r>
          </a:p>
        </p:txBody>
      </p:sp>
      <p:sp>
        <p:nvSpPr>
          <p:cNvPr id="533" name="Description of a primary heading-2">
            <a:extLst>
              <a:ext uri="{FF2B5EF4-FFF2-40B4-BE49-F238E27FC236}">
                <a16:creationId xmlns:a16="http://schemas.microsoft.com/office/drawing/2014/main" id="{111B4A49-B930-4A89-A1CD-6CA2B3D95AED}"/>
              </a:ext>
            </a:extLst>
          </p:cNvPr>
          <p:cNvSpPr txBox="1"/>
          <p:nvPr/>
        </p:nvSpPr>
        <p:spPr>
          <a:xfrm>
            <a:off x="12309253" y="4624673"/>
            <a:ext cx="493871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Litmus Test integrates testing with build and deployment on the SDLC pipeline.</a:t>
            </a:r>
          </a:p>
        </p:txBody>
      </p:sp>
      <p:pic>
        <p:nvPicPr>
          <p:cNvPr id="53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80">
            <a:alphaModFix amt="100000"/>
          </a:blip>
          <a:stretch/>
        </p:blipFill>
        <p:spPr>
          <a:xfrm>
            <a:off x="800100" y="5810250"/>
            <a:ext cx="5438775" cy="2628900"/>
          </a:xfrm>
          <a:prstGeom prst="rect">
            <a:avLst/>
          </a:prstGeom>
        </p:spPr>
      </p:pic>
      <p:pic>
        <p:nvPicPr>
          <p:cNvPr id="53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82">
            <a:alphaModFix amt="100000"/>
          </a:blip>
          <a:stretch/>
        </p:blipFill>
        <p:spPr>
          <a:xfrm>
            <a:off x="1104900" y="6115050"/>
            <a:ext cx="533400" cy="561975"/>
          </a:xfrm>
          <a:prstGeom prst="rect">
            <a:avLst/>
          </a:prstGeom>
        </p:spPr>
      </p:pic>
      <p:sp>
        <p:nvSpPr>
          <p:cNvPr id="536" name="-3">
            <a:extLst>
              <a:ext uri="{FF2B5EF4-FFF2-40B4-BE49-F238E27FC236}">
                <a16:creationId xmlns:a16="http://schemas.microsoft.com/office/drawing/2014/main" id="{111B4A49-B930-4A89-A1CD-6CA2B3D95AED}"/>
              </a:ext>
            </a:extLst>
          </p:cNvPr>
          <p:cNvSpPr txBox="1"/>
          <p:nvPr/>
        </p:nvSpPr>
        <p:spPr>
          <a:xfrm>
            <a:off x="1224724" y="6141815"/>
            <a:ext cx="309562"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4</a:t>
            </a:r>
          </a:p>
        </p:txBody>
      </p:sp>
      <p:sp>
        <p:nvSpPr>
          <p:cNvPr id="537" name="Primary Heading-3">
            <a:extLst>
              <a:ext uri="{FF2B5EF4-FFF2-40B4-BE49-F238E27FC236}">
                <a16:creationId xmlns:a16="http://schemas.microsoft.com/office/drawing/2014/main" id="{111B4A49-B930-4A89-A1CD-6CA2B3D95AED}"/>
              </a:ext>
            </a:extLst>
          </p:cNvPr>
          <p:cNvSpPr txBox="1"/>
          <p:nvPr/>
        </p:nvSpPr>
        <p:spPr>
          <a:xfrm>
            <a:off x="1057275" y="6953250"/>
            <a:ext cx="49387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Validation of Events</a:t>
            </a:r>
          </a:p>
        </p:txBody>
      </p:sp>
      <p:sp>
        <p:nvSpPr>
          <p:cNvPr id="538" name="Description of a primary heading-3">
            <a:extLst>
              <a:ext uri="{FF2B5EF4-FFF2-40B4-BE49-F238E27FC236}">
                <a16:creationId xmlns:a16="http://schemas.microsoft.com/office/drawing/2014/main" id="{111B4A49-B930-4A89-A1CD-6CA2B3D95AED}"/>
              </a:ext>
            </a:extLst>
          </p:cNvPr>
          <p:cNvSpPr txBox="1"/>
          <p:nvPr/>
        </p:nvSpPr>
        <p:spPr>
          <a:xfrm>
            <a:off x="1057275" y="7437882"/>
            <a:ext cx="4938712"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It validates build and deployment events.</a:t>
            </a:r>
          </a:p>
        </p:txBody>
      </p:sp>
      <p:pic>
        <p:nvPicPr>
          <p:cNvPr id="5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84">
            <a:alphaModFix amt="100000"/>
          </a:blip>
          <a:stretch/>
        </p:blipFill>
        <p:spPr>
          <a:xfrm>
            <a:off x="6426100" y="5810250"/>
            <a:ext cx="5438775" cy="2628900"/>
          </a:xfrm>
          <a:prstGeom prst="rect">
            <a:avLst/>
          </a:prstGeom>
        </p:spPr>
      </p:pic>
      <p:pic>
        <p:nvPicPr>
          <p:cNvPr id="5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86">
            <a:alphaModFix amt="100000"/>
          </a:blip>
          <a:stretch/>
        </p:blipFill>
        <p:spPr>
          <a:xfrm>
            <a:off x="6730900" y="6115050"/>
            <a:ext cx="533400" cy="561975"/>
          </a:xfrm>
          <a:prstGeom prst="rect">
            <a:avLst/>
          </a:prstGeom>
        </p:spPr>
      </p:pic>
      <p:sp>
        <p:nvSpPr>
          <p:cNvPr id="541" name="-4">
            <a:extLst>
              <a:ext uri="{FF2B5EF4-FFF2-40B4-BE49-F238E27FC236}">
                <a16:creationId xmlns:a16="http://schemas.microsoft.com/office/drawing/2014/main" id="{111B4A49-B930-4A89-A1CD-6CA2B3D95AED}"/>
              </a:ext>
            </a:extLst>
          </p:cNvPr>
          <p:cNvSpPr txBox="1"/>
          <p:nvPr/>
        </p:nvSpPr>
        <p:spPr>
          <a:xfrm>
            <a:off x="6855619" y="6141815"/>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5</a:t>
            </a:r>
          </a:p>
        </p:txBody>
      </p:sp>
      <p:sp>
        <p:nvSpPr>
          <p:cNvPr id="542" name="Primary Heading-4">
            <a:extLst>
              <a:ext uri="{FF2B5EF4-FFF2-40B4-BE49-F238E27FC236}">
                <a16:creationId xmlns:a16="http://schemas.microsoft.com/office/drawing/2014/main" id="{111B4A49-B930-4A89-A1CD-6CA2B3D95AED}"/>
              </a:ext>
            </a:extLst>
          </p:cNvPr>
          <p:cNvSpPr txBox="1"/>
          <p:nvPr/>
        </p:nvSpPr>
        <p:spPr>
          <a:xfrm>
            <a:off x="6683312" y="6953250"/>
            <a:ext cx="49387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Auto-Promotion of Code</a:t>
            </a:r>
          </a:p>
        </p:txBody>
      </p:sp>
      <p:sp>
        <p:nvSpPr>
          <p:cNvPr id="543" name="Description of a primary heading-4">
            <a:extLst>
              <a:ext uri="{FF2B5EF4-FFF2-40B4-BE49-F238E27FC236}">
                <a16:creationId xmlns:a16="http://schemas.microsoft.com/office/drawing/2014/main" id="{111B4A49-B930-4A89-A1CD-6CA2B3D95AED}"/>
              </a:ext>
            </a:extLst>
          </p:cNvPr>
          <p:cNvSpPr txBox="1"/>
          <p:nvPr/>
        </p:nvSpPr>
        <p:spPr>
          <a:xfrm>
            <a:off x="6683312" y="7437882"/>
            <a:ext cx="493871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Litmus Test helps in auto-promoting developer code into the next environments.</a:t>
            </a:r>
          </a:p>
        </p:txBody>
      </p:sp>
      <p:sp>
        <p:nvSpPr>
          <p:cNvPr id="544" name="Click here to edit title-470">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Litmus Test Overview</a:t>
            </a:r>
          </a:p>
        </p:txBody>
      </p:sp>
    </p:spTree>
    <p:extLst>
      <p:ext uri="{BB962C8B-B14F-4D97-AF65-F5344CB8AC3E}">
        <p14:creationId xmlns:p14="http://schemas.microsoft.com/office/powerpoint/2010/main" val="3648047976"/>
      </p:ext>
    </p:extLst>
  </p:cSld>
  <p:clrMapOvr>
    <a:masterClrMapping/>
  </p:clrMapOvr>
</p:sld>
</file>

<file path=ppt/slides/slide13.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545" name=""/>
        <p:cNvGrpSpPr/>
        <p:nvPr/>
      </p:nvGrpSpPr>
      <p:grpSpPr>
        <a:xfrm>
          <a:off x="0" y="0"/>
          <a:ext cx="0" cy="0"/>
          <a:chOff x="0" y="0"/>
          <a:chExt cx="0" cy="0"/>
        </a:xfrm>
      </p:grpSpPr>
      <p:pic>
        <p:nvPicPr>
          <p:cNvPr id="54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90">
            <a:alphaModFix amt="100000"/>
          </a:blip>
          <a:stretch/>
        </p:blipFill>
        <p:spPr>
          <a:xfrm>
            <a:off x="0" y="0"/>
            <a:ext cx="18288000" cy="10287000"/>
          </a:xfrm>
          <a:prstGeom prst="rect">
            <a:avLst/>
          </a:prstGeom>
        </p:spPr>
      </p:pic>
      <p:pic>
        <p:nvPicPr>
          <p:cNvPr id="5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92">
            <a:alphaModFix amt="100000"/>
          </a:blip>
          <a:stretch/>
        </p:blipFill>
        <p:spPr>
          <a:xfrm>
            <a:off x="0" y="0"/>
            <a:ext cx="18288000" cy="10287000"/>
          </a:xfrm>
          <a:prstGeom prst="rect">
            <a:avLst/>
          </a:prstGeom>
        </p:spPr>
      </p:pic>
      <p:pic>
        <p:nvPicPr>
          <p:cNvPr id="54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94">
            <a:alphaModFix amt="100000"/>
          </a:blip>
          <a:stretch/>
        </p:blipFill>
        <p:spPr>
          <a:xfrm>
            <a:off x="800100" y="2552700"/>
            <a:ext cx="1047750" cy="1066800"/>
          </a:xfrm>
          <a:prstGeom prst="rect">
            <a:avLst/>
          </a:prstGeom>
        </p:spPr>
      </p:pic>
      <p:pic>
        <p:nvPicPr>
          <p:cNvPr id="550"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297">
            <a:alphaModFix amt="100000"/>
            <a:extLst>
              <a:ext uri="{892BAF3E-B567-4570-BA3D-5A11188036EA}">
                <asvg:svgBlip xmlns:r="http://schemas.openxmlformats.org/officeDocument/2006/relationships" xmlns:asvg="http://schemas.microsoft.com/office/drawing/2016/SVG/main" r:embed="rId296"/>
                <a14:useLocalDpi xmlns:a14="http://schemas.microsoft.com/office/drawing/2010/main" val="0"/>
              </a:ext>
            </a:extLst>
          </a:blip>
          <a:srcRect l="0" t="0" r="0" b="0"/>
          <a:stretch/>
        </p:blipFill>
        <p:spPr>
          <a:xfrm>
            <a:off x="1072306" y="2824906"/>
            <a:ext cx="506611" cy="506611"/>
          </a:xfrm>
          <a:prstGeom prst="rect">
            <a:avLst/>
          </a:prstGeom>
        </p:spPr>
      </p:pic>
      <p:sp>
        <p:nvSpPr>
          <p:cNvPr id="551" name="Primary Heading-0">
            <a:extLst>
              <a:ext uri="{FF2B5EF4-FFF2-40B4-BE49-F238E27FC236}">
                <a16:creationId xmlns:a16="http://schemas.microsoft.com/office/drawing/2014/main" id="{111B4A49-B930-4A89-A1CD-6CA2B3D95AED}"/>
              </a:ext>
            </a:extLst>
          </p:cNvPr>
          <p:cNvSpPr txBox="1"/>
          <p:nvPr/>
        </p:nvSpPr>
        <p:spPr>
          <a:xfrm>
            <a:off x="752475" y="3908965"/>
            <a:ext cx="52911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         User Environment</a:t>
            </a:r>
          </a:p>
        </p:txBody>
      </p:sp>
      <p:pic>
        <p:nvPicPr>
          <p:cNvPr id="55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99">
            <a:alphaModFix amt="100000"/>
          </a:blip>
          <a:stretch/>
        </p:blipFill>
        <p:spPr>
          <a:xfrm>
            <a:off x="800100" y="3908822"/>
            <a:ext cx="390525" cy="390525"/>
          </a:xfrm>
          <a:prstGeom prst="rect">
            <a:avLst/>
          </a:prstGeom>
        </p:spPr>
      </p:pic>
      <p:sp>
        <p:nvSpPr>
          <p:cNvPr id="553" name="-0">
            <a:extLst>
              <a:ext uri="{FF2B5EF4-FFF2-40B4-BE49-F238E27FC236}">
                <a16:creationId xmlns:a16="http://schemas.microsoft.com/office/drawing/2014/main" id="{111B4A49-B930-4A89-A1CD-6CA2B3D95AED}"/>
              </a:ext>
            </a:extLst>
          </p:cNvPr>
          <p:cNvSpPr txBox="1"/>
          <p:nvPr/>
        </p:nvSpPr>
        <p:spPr>
          <a:xfrm>
            <a:off x="896493" y="3932206"/>
            <a:ext cx="214312" cy="352425"/>
          </a:xfrm>
          <a:prstGeom prst="rect">
            <a:avLst/>
          </a:prstGeom>
          <a:noFill/>
        </p:spPr>
        <p:txBody>
          <a:bodyPr vertOverflow="clip" horzOverflow="clip" wrap="square" lIns="0" tIns="0" rIns="0" bIns="0" rtlCol="0" anchor="t">
            <a:spAutoFit/>
          </a:bodyPr>
          <a:lstStyle/>
          <a:p>
            <a:pPr algn="ctr">
              <a:lnSpc>
                <a:spcPts val="2700"/>
              </a:lnSpc>
            </a:pPr>
            <a:r>
              <a:rPr lang="en-US" sz="1800" b="1" spc="-18" dirty="0">
                <a:solidFill>
                  <a:srgbClr val="FFFFFF">
                    <a:alpha val="100000"/>
                  </a:srgbClr>
                </a:solidFill>
                <a:latin typeface="Space Grotesk" panose="00000700000000000000" pitchFamily="2" charset="0"/>
              </a:rPr>
              <a:t>1</a:t>
            </a:r>
          </a:p>
        </p:txBody>
      </p:sp>
      <p:sp>
        <p:nvSpPr>
          <p:cNvPr id="554" name="Description of a primary heading-0">
            <a:extLst>
              <a:ext uri="{FF2B5EF4-FFF2-40B4-BE49-F238E27FC236}">
                <a16:creationId xmlns:a16="http://schemas.microsoft.com/office/drawing/2014/main" id="{111B4A49-B930-4A89-A1CD-6CA2B3D95AED}"/>
              </a:ext>
            </a:extLst>
          </p:cNvPr>
          <p:cNvSpPr txBox="1"/>
          <p:nvPr/>
        </p:nvSpPr>
        <p:spPr>
          <a:xfrm>
            <a:off x="752475" y="4393597"/>
            <a:ext cx="529113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Litmus Test provides a UI environment for users to define, classify, and pool execution machines or agents for testing.</a:t>
            </a:r>
          </a:p>
        </p:txBody>
      </p:sp>
      <p:pic>
        <p:nvPicPr>
          <p:cNvPr id="55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01">
            <a:alphaModFix amt="100000"/>
          </a:blip>
          <a:stretch/>
        </p:blipFill>
        <p:spPr>
          <a:xfrm>
            <a:off x="6552903" y="2552700"/>
            <a:ext cx="1047750" cy="1066800"/>
          </a:xfrm>
          <a:prstGeom prst="rect">
            <a:avLst/>
          </a:prstGeom>
        </p:spPr>
      </p:pic>
      <p:pic>
        <p:nvPicPr>
          <p:cNvPr id="556"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304">
            <a:alphaModFix amt="100000"/>
            <a:extLst>
              <a:ext uri="{104C8F59-712F-4DBC-838C-3B60BA846083}">
                <asvg:svgBlip xmlns:r="http://schemas.openxmlformats.org/officeDocument/2006/relationships" xmlns:asvg="http://schemas.microsoft.com/office/drawing/2016/SVG/main" r:embed="rId303"/>
                <a14:useLocalDpi xmlns:a14="http://schemas.microsoft.com/office/drawing/2010/main" val="0"/>
              </a:ext>
            </a:extLst>
          </a:blip>
          <a:srcRect l="0" t="0" r="0" b="0"/>
          <a:stretch/>
        </p:blipFill>
        <p:spPr>
          <a:xfrm>
            <a:off x="6825406" y="2824906"/>
            <a:ext cx="506611" cy="506611"/>
          </a:xfrm>
          <a:prstGeom prst="rect">
            <a:avLst/>
          </a:prstGeom>
        </p:spPr>
      </p:pic>
      <p:sp>
        <p:nvSpPr>
          <p:cNvPr id="557" name="Primary Heading-1">
            <a:extLst>
              <a:ext uri="{FF2B5EF4-FFF2-40B4-BE49-F238E27FC236}">
                <a16:creationId xmlns:a16="http://schemas.microsoft.com/office/drawing/2014/main" id="{111B4A49-B930-4A89-A1CD-6CA2B3D95AED}"/>
              </a:ext>
            </a:extLst>
          </p:cNvPr>
          <p:cNvSpPr txBox="1"/>
          <p:nvPr/>
        </p:nvSpPr>
        <p:spPr>
          <a:xfrm>
            <a:off x="6505384" y="3908965"/>
            <a:ext cx="52911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         Test Set Definition</a:t>
            </a:r>
          </a:p>
        </p:txBody>
      </p:sp>
      <p:pic>
        <p:nvPicPr>
          <p:cNvPr id="55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06">
            <a:alphaModFix amt="100000"/>
          </a:blip>
          <a:stretch/>
        </p:blipFill>
        <p:spPr>
          <a:xfrm>
            <a:off x="6552903" y="3908822"/>
            <a:ext cx="390525" cy="390525"/>
          </a:xfrm>
          <a:prstGeom prst="rect">
            <a:avLst/>
          </a:prstGeom>
        </p:spPr>
      </p:pic>
      <p:sp>
        <p:nvSpPr>
          <p:cNvPr id="559" name="-1">
            <a:extLst>
              <a:ext uri="{FF2B5EF4-FFF2-40B4-BE49-F238E27FC236}">
                <a16:creationId xmlns:a16="http://schemas.microsoft.com/office/drawing/2014/main" id="{111B4A49-B930-4A89-A1CD-6CA2B3D95AED}"/>
              </a:ext>
            </a:extLst>
          </p:cNvPr>
          <p:cNvSpPr txBox="1"/>
          <p:nvPr/>
        </p:nvSpPr>
        <p:spPr>
          <a:xfrm>
            <a:off x="6633305" y="3932206"/>
            <a:ext cx="242888" cy="352425"/>
          </a:xfrm>
          <a:prstGeom prst="rect">
            <a:avLst/>
          </a:prstGeom>
          <a:noFill/>
        </p:spPr>
        <p:txBody>
          <a:bodyPr vertOverflow="clip" horzOverflow="clip" wrap="square" lIns="0" tIns="0" rIns="0" bIns="0" rtlCol="0" anchor="t">
            <a:spAutoFit/>
          </a:bodyPr>
          <a:lstStyle/>
          <a:p>
            <a:pPr algn="ctr">
              <a:lnSpc>
                <a:spcPts val="2700"/>
              </a:lnSpc>
            </a:pPr>
            <a:r>
              <a:rPr lang="en-US" sz="1800" b="1" spc="-18" dirty="0">
                <a:solidFill>
                  <a:srgbClr val="FFFFFF">
                    <a:alpha val="100000"/>
                  </a:srgbClr>
                </a:solidFill>
                <a:latin typeface="Space Grotesk" panose="00000700000000000000" pitchFamily="2" charset="0"/>
              </a:rPr>
              <a:t>2</a:t>
            </a:r>
          </a:p>
        </p:txBody>
      </p:sp>
      <p:sp>
        <p:nvSpPr>
          <p:cNvPr id="560" name="Description of a primary heading-1">
            <a:extLst>
              <a:ext uri="{FF2B5EF4-FFF2-40B4-BE49-F238E27FC236}">
                <a16:creationId xmlns:a16="http://schemas.microsoft.com/office/drawing/2014/main" id="{111B4A49-B930-4A89-A1CD-6CA2B3D95AED}"/>
              </a:ext>
            </a:extLst>
          </p:cNvPr>
          <p:cNvSpPr txBox="1"/>
          <p:nvPr/>
        </p:nvSpPr>
        <p:spPr>
          <a:xfrm>
            <a:off x="6505384" y="4393597"/>
            <a:ext cx="529113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Users can define test sets for scheduled execution, ensuring organized and timely testing.</a:t>
            </a:r>
          </a:p>
        </p:txBody>
      </p:sp>
      <p:pic>
        <p:nvPicPr>
          <p:cNvPr id="5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08">
            <a:alphaModFix amt="100000"/>
          </a:blip>
          <a:stretch/>
        </p:blipFill>
        <p:spPr>
          <a:xfrm>
            <a:off x="12306005" y="2552700"/>
            <a:ext cx="1047750" cy="1066800"/>
          </a:xfrm>
          <a:prstGeom prst="rect">
            <a:avLst/>
          </a:prstGeom>
        </p:spPr>
      </p:pic>
      <p:pic>
        <p:nvPicPr>
          <p:cNvPr id="562"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311">
            <a:alphaModFix amt="100000"/>
            <a:extLst>
              <a:ext uri="{303C0DC9-2C07-46E4-A224-134CC4C75B30}">
                <asvg:svgBlip xmlns:r="http://schemas.openxmlformats.org/officeDocument/2006/relationships" xmlns:asvg="http://schemas.microsoft.com/office/drawing/2016/SVG/main" r:embed="rId310"/>
                <a14:useLocalDpi xmlns:a14="http://schemas.microsoft.com/office/drawing/2010/main" val="0"/>
              </a:ext>
            </a:extLst>
          </a:blip>
          <a:srcRect l="0" t="0" r="0" b="0"/>
          <a:stretch/>
        </p:blipFill>
        <p:spPr>
          <a:xfrm>
            <a:off x="12578210" y="2824906"/>
            <a:ext cx="506611" cy="506611"/>
          </a:xfrm>
          <a:prstGeom prst="rect">
            <a:avLst/>
          </a:prstGeom>
        </p:spPr>
      </p:pic>
      <p:sp>
        <p:nvSpPr>
          <p:cNvPr id="563" name="Primary Heading-2">
            <a:extLst>
              <a:ext uri="{FF2B5EF4-FFF2-40B4-BE49-F238E27FC236}">
                <a16:creationId xmlns:a16="http://schemas.microsoft.com/office/drawing/2014/main" id="{111B4A49-B930-4A89-A1CD-6CA2B3D95AED}"/>
              </a:ext>
            </a:extLst>
          </p:cNvPr>
          <p:cNvSpPr txBox="1"/>
          <p:nvPr/>
        </p:nvSpPr>
        <p:spPr>
          <a:xfrm>
            <a:off x="12258389" y="3908965"/>
            <a:ext cx="52911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         Deployment Execution</a:t>
            </a:r>
          </a:p>
        </p:txBody>
      </p:sp>
      <p:pic>
        <p:nvPicPr>
          <p:cNvPr id="56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13">
            <a:alphaModFix amt="100000"/>
          </a:blip>
          <a:stretch/>
        </p:blipFill>
        <p:spPr>
          <a:xfrm>
            <a:off x="12306005" y="3908822"/>
            <a:ext cx="390525" cy="390525"/>
          </a:xfrm>
          <a:prstGeom prst="rect">
            <a:avLst/>
          </a:prstGeom>
        </p:spPr>
      </p:pic>
      <p:sp>
        <p:nvSpPr>
          <p:cNvPr id="565" name="-2">
            <a:extLst>
              <a:ext uri="{FF2B5EF4-FFF2-40B4-BE49-F238E27FC236}">
                <a16:creationId xmlns:a16="http://schemas.microsoft.com/office/drawing/2014/main" id="{111B4A49-B930-4A89-A1CD-6CA2B3D95AED}"/>
              </a:ext>
            </a:extLst>
          </p:cNvPr>
          <p:cNvSpPr txBox="1"/>
          <p:nvPr/>
        </p:nvSpPr>
        <p:spPr>
          <a:xfrm>
            <a:off x="12384596" y="3932206"/>
            <a:ext cx="242888" cy="352425"/>
          </a:xfrm>
          <a:prstGeom prst="rect">
            <a:avLst/>
          </a:prstGeom>
          <a:noFill/>
        </p:spPr>
        <p:txBody>
          <a:bodyPr vertOverflow="clip" horzOverflow="clip" wrap="square" lIns="0" tIns="0" rIns="0" bIns="0" rtlCol="0" anchor="t">
            <a:spAutoFit/>
          </a:bodyPr>
          <a:lstStyle/>
          <a:p>
            <a:pPr algn="ctr">
              <a:lnSpc>
                <a:spcPts val="2700"/>
              </a:lnSpc>
            </a:pPr>
            <a:r>
              <a:rPr lang="en-US" sz="1800" b="1" spc="-18" dirty="0">
                <a:solidFill>
                  <a:srgbClr val="FFFFFF">
                    <a:alpha val="100000"/>
                  </a:srgbClr>
                </a:solidFill>
                <a:latin typeface="Space Grotesk" panose="00000700000000000000" pitchFamily="2" charset="0"/>
              </a:rPr>
              <a:t>3</a:t>
            </a:r>
          </a:p>
        </p:txBody>
      </p:sp>
      <p:sp>
        <p:nvSpPr>
          <p:cNvPr id="566" name="Description of a primary heading-2">
            <a:extLst>
              <a:ext uri="{FF2B5EF4-FFF2-40B4-BE49-F238E27FC236}">
                <a16:creationId xmlns:a16="http://schemas.microsoft.com/office/drawing/2014/main" id="{111B4A49-B930-4A89-A1CD-6CA2B3D95AED}"/>
              </a:ext>
            </a:extLst>
          </p:cNvPr>
          <p:cNvSpPr txBox="1"/>
          <p:nvPr/>
        </p:nvSpPr>
        <p:spPr>
          <a:xfrm>
            <a:off x="12258389" y="4393597"/>
            <a:ext cx="529113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Build deployment event-triggered execution via delivery pipelines to streamline the testing process.</a:t>
            </a:r>
          </a:p>
        </p:txBody>
      </p:sp>
      <p:pic>
        <p:nvPicPr>
          <p:cNvPr id="56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15">
            <a:alphaModFix amt="100000"/>
          </a:blip>
          <a:stretch/>
        </p:blipFill>
        <p:spPr>
          <a:xfrm>
            <a:off x="800100" y="6000750"/>
            <a:ext cx="1047750" cy="1066800"/>
          </a:xfrm>
          <a:prstGeom prst="rect">
            <a:avLst/>
          </a:prstGeom>
        </p:spPr>
      </p:pic>
      <p:pic>
        <p:nvPicPr>
          <p:cNvPr id="568"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318">
            <a:alphaModFix amt="100000"/>
            <a:extLst>
              <a:ext uri="{28F30858-D79D-4480-8B11-65B143B6A8AD}">
                <asvg:svgBlip xmlns:r="http://schemas.openxmlformats.org/officeDocument/2006/relationships" xmlns:asvg="http://schemas.microsoft.com/office/drawing/2016/SVG/main" r:embed="rId317"/>
                <a14:useLocalDpi xmlns:a14="http://schemas.microsoft.com/office/drawing/2010/main" val="0"/>
              </a:ext>
            </a:extLst>
          </a:blip>
          <a:srcRect l="0" t="0" r="0" b="0"/>
          <a:stretch/>
        </p:blipFill>
        <p:spPr>
          <a:xfrm>
            <a:off x="1072306" y="6272956"/>
            <a:ext cx="506611" cy="506611"/>
          </a:xfrm>
          <a:prstGeom prst="rect">
            <a:avLst/>
          </a:prstGeom>
        </p:spPr>
      </p:pic>
      <p:sp>
        <p:nvSpPr>
          <p:cNvPr id="569" name="Primary Heading-3">
            <a:extLst>
              <a:ext uri="{FF2B5EF4-FFF2-40B4-BE49-F238E27FC236}">
                <a16:creationId xmlns:a16="http://schemas.microsoft.com/office/drawing/2014/main" id="{111B4A49-B930-4A89-A1CD-6CA2B3D95AED}"/>
              </a:ext>
            </a:extLst>
          </p:cNvPr>
          <p:cNvSpPr txBox="1"/>
          <p:nvPr/>
        </p:nvSpPr>
        <p:spPr>
          <a:xfrm>
            <a:off x="752475" y="7357015"/>
            <a:ext cx="52911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         Test Summary Reports</a:t>
            </a:r>
          </a:p>
        </p:txBody>
      </p:sp>
      <p:pic>
        <p:nvPicPr>
          <p:cNvPr id="57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20">
            <a:alphaModFix amt="100000"/>
          </a:blip>
          <a:stretch/>
        </p:blipFill>
        <p:spPr>
          <a:xfrm>
            <a:off x="800100" y="7356872"/>
            <a:ext cx="390525" cy="390525"/>
          </a:xfrm>
          <a:prstGeom prst="rect">
            <a:avLst/>
          </a:prstGeom>
        </p:spPr>
      </p:pic>
      <p:sp>
        <p:nvSpPr>
          <p:cNvPr id="571" name="-3">
            <a:extLst>
              <a:ext uri="{FF2B5EF4-FFF2-40B4-BE49-F238E27FC236}">
                <a16:creationId xmlns:a16="http://schemas.microsoft.com/office/drawing/2014/main" id="{111B4A49-B930-4A89-A1CD-6CA2B3D95AED}"/>
              </a:ext>
            </a:extLst>
          </p:cNvPr>
          <p:cNvSpPr txBox="1"/>
          <p:nvPr/>
        </p:nvSpPr>
        <p:spPr>
          <a:xfrm>
            <a:off x="875538" y="7380256"/>
            <a:ext cx="252412" cy="352425"/>
          </a:xfrm>
          <a:prstGeom prst="rect">
            <a:avLst/>
          </a:prstGeom>
          <a:noFill/>
        </p:spPr>
        <p:txBody>
          <a:bodyPr vertOverflow="clip" horzOverflow="clip" wrap="square" lIns="0" tIns="0" rIns="0" bIns="0" rtlCol="0" anchor="t">
            <a:spAutoFit/>
          </a:bodyPr>
          <a:lstStyle/>
          <a:p>
            <a:pPr algn="ctr">
              <a:lnSpc>
                <a:spcPts val="2700"/>
              </a:lnSpc>
            </a:pPr>
            <a:r>
              <a:rPr lang="en-US" sz="1800" b="1" spc="-18" dirty="0">
                <a:solidFill>
                  <a:srgbClr val="FFFFFF">
                    <a:alpha val="100000"/>
                  </a:srgbClr>
                </a:solidFill>
                <a:latin typeface="Space Grotesk" panose="00000700000000000000" pitchFamily="2" charset="0"/>
              </a:rPr>
              <a:t>4</a:t>
            </a:r>
          </a:p>
        </p:txBody>
      </p:sp>
      <p:sp>
        <p:nvSpPr>
          <p:cNvPr id="572" name="Description of a primary heading-3">
            <a:extLst>
              <a:ext uri="{FF2B5EF4-FFF2-40B4-BE49-F238E27FC236}">
                <a16:creationId xmlns:a16="http://schemas.microsoft.com/office/drawing/2014/main" id="{111B4A49-B930-4A89-A1CD-6CA2B3D95AED}"/>
              </a:ext>
            </a:extLst>
          </p:cNvPr>
          <p:cNvSpPr txBox="1"/>
          <p:nvPr/>
        </p:nvSpPr>
        <p:spPr>
          <a:xfrm>
            <a:off x="752475" y="7841647"/>
            <a:ext cx="529113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UI allows users to view test summary reports, providing insights into the test outcomes.</a:t>
            </a:r>
          </a:p>
        </p:txBody>
      </p:sp>
      <p:pic>
        <p:nvPicPr>
          <p:cNvPr id="57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22">
            <a:alphaModFix amt="100000"/>
          </a:blip>
          <a:stretch/>
        </p:blipFill>
        <p:spPr>
          <a:xfrm>
            <a:off x="6552903" y="6000750"/>
            <a:ext cx="1047750" cy="1066800"/>
          </a:xfrm>
          <a:prstGeom prst="rect">
            <a:avLst/>
          </a:prstGeom>
        </p:spPr>
      </p:pic>
      <p:pic>
        <p:nvPicPr>
          <p:cNvPr id="574" name="iconNode4">
            <a:extLst>
              <a:ext uri="{FF2B5EF4-FFF2-40B4-BE49-F238E27FC236}">
                <a16:creationId xmlns:a16="http://schemas.microsoft.com/office/drawing/2014/main" id="{A8642F66-C0BB-4949-9A9C-024B120A5D52}"/>
              </a:ext>
            </a:extLst>
          </p:cNvPr>
          <p:cNvPicPr>
            <a:picLocks noChangeAspect="1"/>
          </p:cNvPicPr>
          <p:nvPr/>
        </p:nvPicPr>
        <p:blipFill rotWithShape="1">
          <a:blip r:embed="rId325">
            <a:alphaModFix amt="100000"/>
            <a:extLst>
              <a:ext uri="{F2340831-7759-4683-8D58-CA3FBF62A47E}">
                <asvg:svgBlip xmlns:r="http://schemas.openxmlformats.org/officeDocument/2006/relationships" xmlns:asvg="http://schemas.microsoft.com/office/drawing/2016/SVG/main" r:embed="rId324"/>
                <a14:useLocalDpi xmlns:a14="http://schemas.microsoft.com/office/drawing/2010/main" val="0"/>
              </a:ext>
            </a:extLst>
          </a:blip>
          <a:srcRect l="0" t="0" r="0" b="0"/>
          <a:stretch/>
        </p:blipFill>
        <p:spPr>
          <a:xfrm>
            <a:off x="6825406" y="6272956"/>
            <a:ext cx="506611" cy="506611"/>
          </a:xfrm>
          <a:prstGeom prst="rect">
            <a:avLst/>
          </a:prstGeom>
        </p:spPr>
      </p:pic>
      <p:sp>
        <p:nvSpPr>
          <p:cNvPr id="575" name="Primary Heading-4">
            <a:extLst>
              <a:ext uri="{FF2B5EF4-FFF2-40B4-BE49-F238E27FC236}">
                <a16:creationId xmlns:a16="http://schemas.microsoft.com/office/drawing/2014/main" id="{111B4A49-B930-4A89-A1CD-6CA2B3D95AED}"/>
              </a:ext>
            </a:extLst>
          </p:cNvPr>
          <p:cNvSpPr txBox="1"/>
          <p:nvPr/>
        </p:nvSpPr>
        <p:spPr>
          <a:xfrm>
            <a:off x="6505384" y="7357015"/>
            <a:ext cx="52911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         Success Criteria Definition</a:t>
            </a:r>
          </a:p>
        </p:txBody>
      </p:sp>
      <p:pic>
        <p:nvPicPr>
          <p:cNvPr id="57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27">
            <a:alphaModFix amt="100000"/>
          </a:blip>
          <a:stretch/>
        </p:blipFill>
        <p:spPr>
          <a:xfrm>
            <a:off x="6552903" y="7356872"/>
            <a:ext cx="390525" cy="390525"/>
          </a:xfrm>
          <a:prstGeom prst="rect">
            <a:avLst/>
          </a:prstGeom>
        </p:spPr>
      </p:pic>
      <p:sp>
        <p:nvSpPr>
          <p:cNvPr id="577" name="-4">
            <a:extLst>
              <a:ext uri="{FF2B5EF4-FFF2-40B4-BE49-F238E27FC236}">
                <a16:creationId xmlns:a16="http://schemas.microsoft.com/office/drawing/2014/main" id="{111B4A49-B930-4A89-A1CD-6CA2B3D95AED}"/>
              </a:ext>
            </a:extLst>
          </p:cNvPr>
          <p:cNvSpPr txBox="1"/>
          <p:nvPr/>
        </p:nvSpPr>
        <p:spPr>
          <a:xfrm>
            <a:off x="6632543" y="7380256"/>
            <a:ext cx="242888" cy="352425"/>
          </a:xfrm>
          <a:prstGeom prst="rect">
            <a:avLst/>
          </a:prstGeom>
          <a:noFill/>
        </p:spPr>
        <p:txBody>
          <a:bodyPr vertOverflow="clip" horzOverflow="clip" wrap="square" lIns="0" tIns="0" rIns="0" bIns="0" rtlCol="0" anchor="t">
            <a:spAutoFit/>
          </a:bodyPr>
          <a:lstStyle/>
          <a:p>
            <a:pPr algn="ctr">
              <a:lnSpc>
                <a:spcPts val="2700"/>
              </a:lnSpc>
            </a:pPr>
            <a:r>
              <a:rPr lang="en-US" sz="1800" b="1" spc="-18" dirty="0">
                <a:solidFill>
                  <a:srgbClr val="FFFFFF">
                    <a:alpha val="100000"/>
                  </a:srgbClr>
                </a:solidFill>
                <a:latin typeface="Space Grotesk" panose="00000700000000000000" pitchFamily="2" charset="0"/>
              </a:rPr>
              <a:t>5</a:t>
            </a:r>
          </a:p>
        </p:txBody>
      </p:sp>
      <p:sp>
        <p:nvSpPr>
          <p:cNvPr id="578" name="Description of a primary heading-4">
            <a:extLst>
              <a:ext uri="{FF2B5EF4-FFF2-40B4-BE49-F238E27FC236}">
                <a16:creationId xmlns:a16="http://schemas.microsoft.com/office/drawing/2014/main" id="{111B4A49-B930-4A89-A1CD-6CA2B3D95AED}"/>
              </a:ext>
            </a:extLst>
          </p:cNvPr>
          <p:cNvSpPr txBox="1"/>
          <p:nvPr/>
        </p:nvSpPr>
        <p:spPr>
          <a:xfrm>
            <a:off x="6505384" y="7841647"/>
            <a:ext cx="52911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Users can define success criteria for execution, ensuring tests meet specified standards.</a:t>
            </a:r>
          </a:p>
        </p:txBody>
      </p:sp>
      <p:sp>
        <p:nvSpPr>
          <p:cNvPr id="579" name="Click here to edit title-472">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Litmus Test UI Features</a:t>
            </a:r>
          </a:p>
        </p:txBody>
      </p:sp>
    </p:spTree>
    <p:extLst>
      <p:ext uri="{BB962C8B-B14F-4D97-AF65-F5344CB8AC3E}">
        <p14:creationId xmlns:p14="http://schemas.microsoft.com/office/powerpoint/2010/main" val="3648047976"/>
      </p:ext>
    </p:extLst>
  </p:cSld>
  <p:clrMapOvr>
    <a:masterClrMapping/>
  </p:clrMapOvr>
</p:sld>
</file>

<file path=ppt/slides/slide1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580" name=""/>
        <p:cNvGrpSpPr/>
        <p:nvPr/>
      </p:nvGrpSpPr>
      <p:grpSpPr>
        <a:xfrm>
          <a:off x="0" y="0"/>
          <a:ext cx="0" cy="0"/>
          <a:chOff x="0" y="0"/>
          <a:chExt cx="0" cy="0"/>
        </a:xfrm>
      </p:grpSpPr>
      <p:pic>
        <p:nvPicPr>
          <p:cNvPr id="5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31">
            <a:alphaModFix amt="100000"/>
          </a:blip>
          <a:stretch/>
        </p:blipFill>
        <p:spPr>
          <a:xfrm>
            <a:off x="0" y="0"/>
            <a:ext cx="18288000" cy="10287000"/>
          </a:xfrm>
          <a:prstGeom prst="rect">
            <a:avLst/>
          </a:prstGeom>
        </p:spPr>
      </p:pic>
      <p:pic>
        <p:nvPicPr>
          <p:cNvPr id="5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33">
            <a:alphaModFix amt="100000"/>
          </a:blip>
          <a:stretch/>
        </p:blipFill>
        <p:spPr>
          <a:xfrm>
            <a:off x="0" y="0"/>
            <a:ext cx="18288000" cy="10287000"/>
          </a:xfrm>
          <a:prstGeom prst="rect">
            <a:avLst/>
          </a:prstGeom>
        </p:spPr>
      </p:pic>
      <p:pic>
        <p:nvPicPr>
          <p:cNvPr id="58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35">
            <a:alphaModFix amt="100000"/>
          </a:blip>
          <a:stretch/>
        </p:blipFill>
        <p:spPr>
          <a:xfrm>
            <a:off x="7581900" y="4022378"/>
            <a:ext cx="457200" cy="485775"/>
          </a:xfrm>
          <a:prstGeom prst="rect">
            <a:avLst/>
          </a:prstGeom>
        </p:spPr>
      </p:pic>
      <p:sp>
        <p:nvSpPr>
          <p:cNvPr id="585" name="-0">
            <a:extLst>
              <a:ext uri="{FF2B5EF4-FFF2-40B4-BE49-F238E27FC236}">
                <a16:creationId xmlns:a16="http://schemas.microsoft.com/office/drawing/2014/main" id="{111B4A49-B930-4A89-A1CD-6CA2B3D95AED}"/>
              </a:ext>
            </a:extLst>
          </p:cNvPr>
          <p:cNvSpPr txBox="1"/>
          <p:nvPr/>
        </p:nvSpPr>
        <p:spPr>
          <a:xfrm>
            <a:off x="7704582" y="4045458"/>
            <a:ext cx="223838" cy="419100"/>
          </a:xfrm>
          <a:prstGeom prst="rect">
            <a:avLst/>
          </a:prstGeom>
          <a:noFill/>
        </p:spPr>
        <p:txBody>
          <a:bodyPr vertOverflow="clip" horzOverflow="clip" wrap="square" lIns="0" tIns="0" rIns="0" bIns="0" rtlCol="0" anchor="t">
            <a:spAutoFit/>
          </a:bodyPr>
          <a:lstStyle/>
          <a:p>
            <a:pPr algn="ctr">
              <a:lnSpc>
                <a:spcPts val="3240"/>
              </a:lnSpc>
            </a:pPr>
            <a:r>
              <a:rPr lang="en-US" sz="2160" spc="-22" dirty="0">
                <a:solidFill>
                  <a:srgbClr val="1D46F3">
                    <a:alpha val="100000"/>
                  </a:srgbClr>
                </a:solidFill>
                <a:latin typeface="Space Grotesk" panose="00000700000000000000" pitchFamily="2" charset="0"/>
              </a:rPr>
              <a:t>1</a:t>
            </a:r>
          </a:p>
        </p:txBody>
      </p:sp>
      <p:sp>
        <p:nvSpPr>
          <p:cNvPr id="586" name="Primary Heading-0">
            <a:extLst>
              <a:ext uri="{FF2B5EF4-FFF2-40B4-BE49-F238E27FC236}">
                <a16:creationId xmlns:a16="http://schemas.microsoft.com/office/drawing/2014/main" id="{111B4A49-B930-4A89-A1CD-6CA2B3D95AED}"/>
              </a:ext>
            </a:extLst>
          </p:cNvPr>
          <p:cNvSpPr txBox="1"/>
          <p:nvPr/>
        </p:nvSpPr>
        <p:spPr>
          <a:xfrm>
            <a:off x="8296275" y="3491198"/>
            <a:ext cx="92535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Litmus Test Agent</a:t>
            </a:r>
          </a:p>
        </p:txBody>
      </p:sp>
      <p:sp>
        <p:nvSpPr>
          <p:cNvPr id="587" name="Description of a primary heading-0">
            <a:extLst>
              <a:ext uri="{FF2B5EF4-FFF2-40B4-BE49-F238E27FC236}">
                <a16:creationId xmlns:a16="http://schemas.microsoft.com/office/drawing/2014/main" id="{111B4A49-B930-4A89-A1CD-6CA2B3D95AED}"/>
              </a:ext>
            </a:extLst>
          </p:cNvPr>
          <p:cNvSpPr txBox="1"/>
          <p:nvPr/>
        </p:nvSpPr>
        <p:spPr>
          <a:xfrm>
            <a:off x="8296275" y="3975830"/>
            <a:ext cx="925353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Installed on user execution machines, the Litmus Test Agent is responsible for running automation scripts. It downloads scripts and automation code to machines for execution, and reports results back to the Litmus Test server.</a:t>
            </a:r>
          </a:p>
        </p:txBody>
      </p:sp>
      <p:pic>
        <p:nvPicPr>
          <p:cNvPr id="58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37">
            <a:alphaModFix amt="100000"/>
          </a:blip>
          <a:stretch/>
        </p:blipFill>
        <p:spPr>
          <a:xfrm>
            <a:off x="7581900" y="5979467"/>
            <a:ext cx="457200" cy="485775"/>
          </a:xfrm>
          <a:prstGeom prst="rect">
            <a:avLst/>
          </a:prstGeom>
        </p:spPr>
      </p:pic>
      <p:sp>
        <p:nvSpPr>
          <p:cNvPr id="589" name="-1">
            <a:extLst>
              <a:ext uri="{FF2B5EF4-FFF2-40B4-BE49-F238E27FC236}">
                <a16:creationId xmlns:a16="http://schemas.microsoft.com/office/drawing/2014/main" id="{111B4A49-B930-4A89-A1CD-6CA2B3D95AED}"/>
              </a:ext>
            </a:extLst>
          </p:cNvPr>
          <p:cNvSpPr txBox="1"/>
          <p:nvPr/>
        </p:nvSpPr>
        <p:spPr>
          <a:xfrm>
            <a:off x="7682198" y="6002560"/>
            <a:ext cx="271462" cy="419100"/>
          </a:xfrm>
          <a:prstGeom prst="rect">
            <a:avLst/>
          </a:prstGeom>
          <a:noFill/>
        </p:spPr>
        <p:txBody>
          <a:bodyPr vertOverflow="clip" horzOverflow="clip" wrap="square" lIns="0" tIns="0" rIns="0" bIns="0" rtlCol="0" anchor="t">
            <a:spAutoFit/>
          </a:bodyPr>
          <a:lstStyle/>
          <a:p>
            <a:pPr algn="ctr">
              <a:lnSpc>
                <a:spcPts val="3240"/>
              </a:lnSpc>
            </a:pPr>
            <a:r>
              <a:rPr lang="en-US" sz="2160" spc="-22" dirty="0">
                <a:solidFill>
                  <a:srgbClr val="1D46F3">
                    <a:alpha val="100000"/>
                  </a:srgbClr>
                </a:solidFill>
                <a:latin typeface="Space Grotesk" panose="00000700000000000000" pitchFamily="2" charset="0"/>
              </a:rPr>
              <a:t>2</a:t>
            </a:r>
          </a:p>
        </p:txBody>
      </p:sp>
      <p:sp>
        <p:nvSpPr>
          <p:cNvPr id="590" name="Primary Heading-1">
            <a:extLst>
              <a:ext uri="{FF2B5EF4-FFF2-40B4-BE49-F238E27FC236}">
                <a16:creationId xmlns:a16="http://schemas.microsoft.com/office/drawing/2014/main" id="{111B4A49-B930-4A89-A1CD-6CA2B3D95AED}"/>
              </a:ext>
            </a:extLst>
          </p:cNvPr>
          <p:cNvSpPr txBox="1"/>
          <p:nvPr/>
        </p:nvSpPr>
        <p:spPr>
          <a:xfrm>
            <a:off x="8296275" y="5620798"/>
            <a:ext cx="92535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Litmus Test UI</a:t>
            </a:r>
          </a:p>
        </p:txBody>
      </p:sp>
      <p:sp>
        <p:nvSpPr>
          <p:cNvPr id="591" name="Description of a primary heading-1">
            <a:extLst>
              <a:ext uri="{FF2B5EF4-FFF2-40B4-BE49-F238E27FC236}">
                <a16:creationId xmlns:a16="http://schemas.microsoft.com/office/drawing/2014/main" id="{111B4A49-B930-4A89-A1CD-6CA2B3D95AED}"/>
              </a:ext>
            </a:extLst>
          </p:cNvPr>
          <p:cNvSpPr txBox="1"/>
          <p:nvPr/>
        </p:nvSpPr>
        <p:spPr>
          <a:xfrm>
            <a:off x="8296275" y="6105334"/>
            <a:ext cx="92535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Litmus Test UI provides an interface for monitoring the execution status and the agents.</a:t>
            </a:r>
          </a:p>
        </p:txBody>
      </p:sp>
      <p:sp>
        <p:nvSpPr>
          <p:cNvPr id="592" name="Click here to edit title-404">
            <a:extLst>
              <a:ext uri="{FF2B5EF4-FFF2-40B4-BE49-F238E27FC236}">
                <a16:creationId xmlns:a16="http://schemas.microsoft.com/office/drawing/2014/main" id="{111B4A49-B930-4A89-A1CD-6CA2B3D95AED}"/>
              </a:ext>
            </a:extLst>
          </p:cNvPr>
          <p:cNvSpPr txBox="1"/>
          <p:nvPr/>
        </p:nvSpPr>
        <p:spPr>
          <a:xfrm>
            <a:off x="752475" y="4459891"/>
            <a:ext cx="6053138" cy="1343025"/>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Main Components of Litmus Test</a:t>
            </a:r>
          </a:p>
        </p:txBody>
      </p:sp>
    </p:spTree>
    <p:extLst>
      <p:ext uri="{BB962C8B-B14F-4D97-AF65-F5344CB8AC3E}">
        <p14:creationId xmlns:p14="http://schemas.microsoft.com/office/powerpoint/2010/main" val="3648047976"/>
      </p:ext>
    </p:extLst>
  </p:cSld>
  <p:clrMapOvr>
    <a:masterClrMapping/>
  </p:clrMapOvr>
</p:sld>
</file>

<file path=ppt/slides/slide1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593" name=""/>
        <p:cNvGrpSpPr/>
        <p:nvPr/>
      </p:nvGrpSpPr>
      <p:grpSpPr>
        <a:xfrm>
          <a:off x="0" y="0"/>
          <a:ext cx="0" cy="0"/>
          <a:chOff x="0" y="0"/>
          <a:chExt cx="0" cy="0"/>
        </a:xfrm>
      </p:grpSpPr>
      <p:pic>
        <p:nvPicPr>
          <p:cNvPr id="59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41">
            <a:alphaModFix amt="100000"/>
          </a:blip>
          <a:stretch/>
        </p:blipFill>
        <p:spPr>
          <a:xfrm>
            <a:off x="0" y="0"/>
            <a:ext cx="18288000" cy="10287000"/>
          </a:xfrm>
          <a:prstGeom prst="rect">
            <a:avLst/>
          </a:prstGeom>
        </p:spPr>
      </p:pic>
      <p:pic>
        <p:nvPicPr>
          <p:cNvPr id="59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43">
            <a:alphaModFix amt="100000"/>
          </a:blip>
          <a:stretch/>
        </p:blipFill>
        <p:spPr>
          <a:xfrm>
            <a:off x="0" y="0"/>
            <a:ext cx="18288000" cy="10287000"/>
          </a:xfrm>
          <a:prstGeom prst="rect">
            <a:avLst/>
          </a:prstGeom>
        </p:spPr>
      </p:pic>
      <p:pic>
        <p:nvPicPr>
          <p:cNvPr id="59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45">
            <a:alphaModFix amt="100000"/>
          </a:blip>
          <a:stretch/>
        </p:blipFill>
        <p:spPr>
          <a:xfrm>
            <a:off x="7581900" y="2721173"/>
            <a:ext cx="3762375" cy="4848225"/>
          </a:xfrm>
          <a:prstGeom prst="rect">
            <a:avLst/>
          </a:prstGeom>
        </p:spPr>
      </p:pic>
      <p:sp>
        <p:nvSpPr>
          <p:cNvPr id="598" name="Primary Heading-0">
            <a:extLst>
              <a:ext uri="{FF2B5EF4-FFF2-40B4-BE49-F238E27FC236}">
                <a16:creationId xmlns:a16="http://schemas.microsoft.com/office/drawing/2014/main" id="{111B4A49-B930-4A89-A1CD-6CA2B3D95AED}"/>
              </a:ext>
            </a:extLst>
          </p:cNvPr>
          <p:cNvSpPr txBox="1"/>
          <p:nvPr/>
        </p:nvSpPr>
        <p:spPr>
          <a:xfrm>
            <a:off x="7991475" y="3178492"/>
            <a:ext cx="2957512" cy="400050"/>
          </a:xfrm>
          <a:prstGeom prst="rect">
            <a:avLst/>
          </a:prstGeom>
          <a:noFill/>
        </p:spPr>
        <p:txBody>
          <a:bodyPr vertOverflow="clip" horzOverflow="clip" wrap="square" lIns="0" tIns="0" rIns="0" bIns="0" rtlCol="0" anchor="t">
            <a:spAutoFit/>
          </a:bodyPr>
          <a:lstStyle/>
          <a:p>
            <a:pPr algn="r">
              <a:lnSpc>
                <a:spcPts val="3066"/>
              </a:lnSpc>
            </a:pPr>
            <a:r>
              <a:rPr lang="en-US" sz="2100" b="1" spc="-21" dirty="0">
                <a:solidFill>
                  <a:srgbClr val="070B12">
                    <a:alpha val="100000"/>
                  </a:srgbClr>
                </a:solidFill>
                <a:latin typeface="Space Grotesk" panose="00000700000000000000" pitchFamily="2" charset="0"/>
              </a:rPr>
              <a:t>Current State</a:t>
            </a:r>
          </a:p>
        </p:txBody>
      </p:sp>
      <p:sp>
        <p:nvSpPr>
          <p:cNvPr id="599" name="Description of a primary heading-0">
            <a:extLst>
              <a:ext uri="{FF2B5EF4-FFF2-40B4-BE49-F238E27FC236}">
                <a16:creationId xmlns:a16="http://schemas.microsoft.com/office/drawing/2014/main" id="{111B4A49-B930-4A89-A1CD-6CA2B3D95AED}"/>
              </a:ext>
            </a:extLst>
          </p:cNvPr>
          <p:cNvSpPr txBox="1"/>
          <p:nvPr/>
        </p:nvSpPr>
        <p:spPr>
          <a:xfrm>
            <a:off x="7991475" y="3663124"/>
            <a:ext cx="2957512" cy="1047750"/>
          </a:xfrm>
          <a:prstGeom prst="rect">
            <a:avLst/>
          </a:prstGeom>
          <a:noFill/>
        </p:spPr>
        <p:txBody>
          <a:bodyPr vertOverflow="clip" horzOverflow="clip" wrap="square" lIns="0" tIns="0" rIns="0" bIns="0" rtlCol="0" anchor="t">
            <a:spAutoFit/>
          </a:bodyPr>
          <a:lstStyle/>
          <a:p>
            <a:pPr algn="r">
              <a:lnSpc>
                <a:spcPts val="2718"/>
              </a:lnSpc>
            </a:pPr>
            <a:r>
              <a:rPr lang="en-US" sz="1800" spc="-36" dirty="0">
                <a:solidFill>
                  <a:srgbClr val="3F4857">
                    <a:alpha val="100000"/>
                  </a:srgbClr>
                </a:solidFill>
                <a:latin typeface="Work Sans" panose="00000700000000000000" pitchFamily="2" charset="0"/>
              </a:rPr>
              <a:t>1.Manual checks and validations for build and deployment processes.</a:t>
            </a:r>
          </a:p>
        </p:txBody>
      </p:sp>
      <p:sp>
        <p:nvSpPr>
          <p:cNvPr id="600" name="Description of a primary heading-0">
            <a:extLst>
              <a:ext uri="{FF2B5EF4-FFF2-40B4-BE49-F238E27FC236}">
                <a16:creationId xmlns:a16="http://schemas.microsoft.com/office/drawing/2014/main" id="{111B4A49-B930-4A89-A1CD-6CA2B3D95AED}"/>
              </a:ext>
            </a:extLst>
          </p:cNvPr>
          <p:cNvSpPr txBox="1"/>
          <p:nvPr/>
        </p:nvSpPr>
        <p:spPr>
          <a:xfrm>
            <a:off x="7991475" y="5043678"/>
            <a:ext cx="2957512" cy="1047750"/>
          </a:xfrm>
          <a:prstGeom prst="rect">
            <a:avLst/>
          </a:prstGeom>
          <a:noFill/>
        </p:spPr>
        <p:txBody>
          <a:bodyPr vertOverflow="clip" horzOverflow="clip" wrap="square" lIns="0" tIns="0" rIns="0" bIns="0" rtlCol="0" anchor="t">
            <a:spAutoFit/>
          </a:bodyPr>
          <a:lstStyle/>
          <a:p>
            <a:pPr algn="r">
              <a:lnSpc>
                <a:spcPts val="2718"/>
              </a:lnSpc>
            </a:pPr>
            <a:r>
              <a:rPr lang="en-US" sz="1800" spc="-36" dirty="0">
                <a:solidFill>
                  <a:srgbClr val="3F4857">
                    <a:alpha val="100000"/>
                  </a:srgbClr>
                </a:solidFill>
                <a:latin typeface="Work Sans" panose="00000700000000000000" pitchFamily="2" charset="0"/>
              </a:rPr>
              <a:t>2.Manual processes involved in executing automation scripts.</a:t>
            </a:r>
          </a:p>
        </p:txBody>
      </p:sp>
      <p:sp>
        <p:nvSpPr>
          <p:cNvPr id="601" name="Description of a primary heading-0">
            <a:extLst>
              <a:ext uri="{FF2B5EF4-FFF2-40B4-BE49-F238E27FC236}">
                <a16:creationId xmlns:a16="http://schemas.microsoft.com/office/drawing/2014/main" id="{111B4A49-B930-4A89-A1CD-6CA2B3D95AED}"/>
              </a:ext>
            </a:extLst>
          </p:cNvPr>
          <p:cNvSpPr txBox="1"/>
          <p:nvPr/>
        </p:nvSpPr>
        <p:spPr>
          <a:xfrm>
            <a:off x="7991475" y="6424136"/>
            <a:ext cx="2957512" cy="695325"/>
          </a:xfrm>
          <a:prstGeom prst="rect">
            <a:avLst/>
          </a:prstGeom>
          <a:noFill/>
        </p:spPr>
        <p:txBody>
          <a:bodyPr vertOverflow="clip" horzOverflow="clip" wrap="square" lIns="0" tIns="0" rIns="0" bIns="0" rtlCol="0" anchor="t">
            <a:spAutoFit/>
          </a:bodyPr>
          <a:lstStyle/>
          <a:p>
            <a:pPr algn="r">
              <a:lnSpc>
                <a:spcPts val="2718"/>
              </a:lnSpc>
            </a:pPr>
            <a:r>
              <a:rPr lang="en-US" sz="1800" spc="-36" dirty="0">
                <a:solidFill>
                  <a:srgbClr val="3F4857">
                    <a:alpha val="100000"/>
                  </a:srgbClr>
                </a:solidFill>
                <a:latin typeface="Work Sans" panose="00000700000000000000" pitchFamily="2" charset="0"/>
              </a:rPr>
              <a:t>3.Error detection occurs post-event.</a:t>
            </a:r>
          </a:p>
        </p:txBody>
      </p:sp>
      <p:pic>
        <p:nvPicPr>
          <p:cNvPr id="6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47">
            <a:alphaModFix amt="100000"/>
          </a:blip>
          <a:stretch/>
        </p:blipFill>
        <p:spPr>
          <a:xfrm>
            <a:off x="13723591" y="2721173"/>
            <a:ext cx="3762375" cy="4848225"/>
          </a:xfrm>
          <a:prstGeom prst="rect">
            <a:avLst/>
          </a:prstGeom>
        </p:spPr>
      </p:pic>
      <p:sp>
        <p:nvSpPr>
          <p:cNvPr id="603" name="Primary Heading-1">
            <a:extLst>
              <a:ext uri="{FF2B5EF4-FFF2-40B4-BE49-F238E27FC236}">
                <a16:creationId xmlns:a16="http://schemas.microsoft.com/office/drawing/2014/main" id="{111B4A49-B930-4A89-A1CD-6CA2B3D95AED}"/>
              </a:ext>
            </a:extLst>
          </p:cNvPr>
          <p:cNvSpPr txBox="1"/>
          <p:nvPr/>
        </p:nvSpPr>
        <p:spPr>
          <a:xfrm>
            <a:off x="14133290" y="3178492"/>
            <a:ext cx="29575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Post Litmus Test</a:t>
            </a:r>
          </a:p>
        </p:txBody>
      </p:sp>
      <p:sp>
        <p:nvSpPr>
          <p:cNvPr id="604" name="Description of a primary heading-1">
            <a:extLst>
              <a:ext uri="{FF2B5EF4-FFF2-40B4-BE49-F238E27FC236}">
                <a16:creationId xmlns:a16="http://schemas.microsoft.com/office/drawing/2014/main" id="{111B4A49-B930-4A89-A1CD-6CA2B3D95AED}"/>
              </a:ext>
            </a:extLst>
          </p:cNvPr>
          <p:cNvSpPr txBox="1"/>
          <p:nvPr/>
        </p:nvSpPr>
        <p:spPr>
          <a:xfrm>
            <a:off x="14133290" y="3663124"/>
            <a:ext cx="2957512"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1.Checks and validations can be done automatically.</a:t>
            </a:r>
          </a:p>
        </p:txBody>
      </p:sp>
      <p:sp>
        <p:nvSpPr>
          <p:cNvPr id="605" name="Description of a primary heading-1">
            <a:extLst>
              <a:ext uri="{FF2B5EF4-FFF2-40B4-BE49-F238E27FC236}">
                <a16:creationId xmlns:a16="http://schemas.microsoft.com/office/drawing/2014/main" id="{111B4A49-B930-4A89-A1CD-6CA2B3D95AED}"/>
              </a:ext>
            </a:extLst>
          </p:cNvPr>
          <p:cNvSpPr txBox="1"/>
          <p:nvPr/>
        </p:nvSpPr>
        <p:spPr>
          <a:xfrm>
            <a:off x="14133290" y="5043678"/>
            <a:ext cx="295751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2.Automated execution of scripts is possible.</a:t>
            </a:r>
          </a:p>
        </p:txBody>
      </p:sp>
      <p:sp>
        <p:nvSpPr>
          <p:cNvPr id="606" name="Description of a primary heading-1">
            <a:extLst>
              <a:ext uri="{FF2B5EF4-FFF2-40B4-BE49-F238E27FC236}">
                <a16:creationId xmlns:a16="http://schemas.microsoft.com/office/drawing/2014/main" id="{111B4A49-B930-4A89-A1CD-6CA2B3D95AED}"/>
              </a:ext>
            </a:extLst>
          </p:cNvPr>
          <p:cNvSpPr txBox="1"/>
          <p:nvPr/>
        </p:nvSpPr>
        <p:spPr>
          <a:xfrm>
            <a:off x="14133290" y="6079046"/>
            <a:ext cx="2957512"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3.Immediate error detection and notification to stakeholders.</a:t>
            </a:r>
          </a:p>
        </p:txBody>
      </p:sp>
      <p:pic>
        <p:nvPicPr>
          <p:cNvPr id="6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49">
            <a:alphaModFix amt="100000"/>
          </a:blip>
          <a:stretch/>
        </p:blipFill>
        <p:spPr>
          <a:xfrm>
            <a:off x="11346066" y="2721173"/>
            <a:ext cx="2381250" cy="4848225"/>
          </a:xfrm>
          <a:prstGeom prst="rect">
            <a:avLst/>
          </a:prstGeom>
        </p:spPr>
      </p:pic>
      <p:sp>
        <p:nvSpPr>
          <p:cNvPr id="608" name="-0">
            <a:extLst>
              <a:ext uri="{FF2B5EF4-FFF2-40B4-BE49-F238E27FC236}">
                <a16:creationId xmlns:a16="http://schemas.microsoft.com/office/drawing/2014/main" id="{111B4A49-B930-4A89-A1CD-6CA2B3D95AED}"/>
              </a:ext>
            </a:extLst>
          </p:cNvPr>
          <p:cNvSpPr txBox="1"/>
          <p:nvPr/>
        </p:nvSpPr>
        <p:spPr>
          <a:xfrm>
            <a:off x="12069699" y="4589145"/>
            <a:ext cx="947738" cy="1123950"/>
          </a:xfrm>
          <a:prstGeom prst="rect">
            <a:avLst/>
          </a:prstGeom>
          <a:noFill/>
        </p:spPr>
        <p:txBody>
          <a:bodyPr vertOverflow="clip" horzOverflow="clip" wrap="square" lIns="0" tIns="0" rIns="0" bIns="0" rtlCol="0" anchor="t">
            <a:spAutoFit/>
          </a:bodyPr>
          <a:lstStyle/>
          <a:p>
            <a:pPr algn="ctr">
              <a:lnSpc>
                <a:spcPts val="8760"/>
              </a:lnSpc>
            </a:pPr>
            <a:r>
              <a:rPr lang="en-US" sz="6000" b="1" spc="-60" dirty="0">
                <a:solidFill>
                  <a:srgbClr val="FFFFFF">
                    <a:alpha val="100000"/>
                  </a:srgbClr>
                </a:solidFill>
                <a:latin typeface="Space Grotesk" panose="00000700000000000000" pitchFamily="2" charset="0"/>
              </a:rPr>
              <a:t>Vs</a:t>
            </a:r>
          </a:p>
        </p:txBody>
      </p:sp>
      <p:sp>
        <p:nvSpPr>
          <p:cNvPr id="609" name="Click here to edit title-417">
            <a:extLst>
              <a:ext uri="{FF2B5EF4-FFF2-40B4-BE49-F238E27FC236}">
                <a16:creationId xmlns:a16="http://schemas.microsoft.com/office/drawing/2014/main" id="{111B4A49-B930-4A89-A1CD-6CA2B3D95AED}"/>
              </a:ext>
            </a:extLst>
          </p:cNvPr>
          <p:cNvSpPr txBox="1"/>
          <p:nvPr/>
        </p:nvSpPr>
        <p:spPr>
          <a:xfrm>
            <a:off x="752475" y="4459891"/>
            <a:ext cx="6053138" cy="1343025"/>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Achieving Target State with Litmus Test</a:t>
            </a:r>
          </a:p>
        </p:txBody>
      </p:sp>
    </p:spTree>
    <p:extLst>
      <p:ext uri="{BB962C8B-B14F-4D97-AF65-F5344CB8AC3E}">
        <p14:creationId xmlns:p14="http://schemas.microsoft.com/office/powerpoint/2010/main" val="3648047976"/>
      </p:ext>
    </p:extLst>
  </p:cSld>
  <p:clrMapOvr>
    <a:masterClrMapping/>
  </p:clrMapOvr>
</p:sld>
</file>

<file path=ppt/slides/slide16.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610" name=""/>
        <p:cNvGrpSpPr/>
        <p:nvPr/>
      </p:nvGrpSpPr>
      <p:grpSpPr>
        <a:xfrm>
          <a:off x="0" y="0"/>
          <a:ext cx="0" cy="0"/>
          <a:chOff x="0" y="0"/>
          <a:chExt cx="0" cy="0"/>
        </a:xfrm>
      </p:grpSpPr>
      <p:pic>
        <p:nvPicPr>
          <p:cNvPr id="61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53">
            <a:alphaModFix amt="100000"/>
          </a:blip>
          <a:stretch/>
        </p:blipFill>
        <p:spPr>
          <a:xfrm>
            <a:off x="0" y="0"/>
            <a:ext cx="18288000" cy="10287000"/>
          </a:xfrm>
          <a:prstGeom prst="rect">
            <a:avLst/>
          </a:prstGeom>
        </p:spPr>
      </p:pic>
      <p:pic>
        <p:nvPicPr>
          <p:cNvPr id="61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55">
            <a:alphaModFix amt="100000"/>
          </a:blip>
          <a:stretch/>
        </p:blipFill>
        <p:spPr>
          <a:xfrm>
            <a:off x="0" y="0"/>
            <a:ext cx="18288000" cy="10287000"/>
          </a:xfrm>
          <a:prstGeom prst="rect">
            <a:avLst/>
          </a:prstGeom>
        </p:spPr>
      </p:pic>
      <p:pic>
        <p:nvPicPr>
          <p:cNvPr id="61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57">
            <a:alphaModFix amt="100000"/>
          </a:blip>
          <a:stretch/>
        </p:blipFill>
        <p:spPr>
          <a:xfrm>
            <a:off x="1068586" y="4798219"/>
            <a:ext cx="3638550" cy="457200"/>
          </a:xfrm>
          <a:prstGeom prst="rect">
            <a:avLst/>
          </a:prstGeom>
        </p:spPr>
      </p:pic>
      <p:sp>
        <p:nvSpPr>
          <p:cNvPr id="615" name="$50-0">
            <a:extLst>
              <a:ext uri="{FF2B5EF4-FFF2-40B4-BE49-F238E27FC236}">
                <a16:creationId xmlns:a16="http://schemas.microsoft.com/office/drawing/2014/main" id="{111B4A49-B930-4A89-A1CD-6CA2B3D95AED}"/>
              </a:ext>
            </a:extLst>
          </p:cNvPr>
          <p:cNvSpPr txBox="1"/>
          <p:nvPr/>
        </p:nvSpPr>
        <p:spPr>
          <a:xfrm>
            <a:off x="1173480" y="4874419"/>
            <a:ext cx="3443288" cy="314325"/>
          </a:xfrm>
          <a:prstGeom prst="rect">
            <a:avLst/>
          </a:prstGeom>
          <a:noFill/>
        </p:spPr>
        <p:txBody>
          <a:bodyPr vertOverflow="clip" horzOverflow="clip" wrap="square" lIns="0" tIns="0" rIns="0" bIns="0" rtlCol="0" anchor="t">
            <a:spAutoFit/>
          </a:bodyPr>
          <a:lstStyle/>
          <a:p>
            <a:pPr algn="ctr">
              <a:lnSpc>
                <a:spcPts val="2418"/>
              </a:lnSpc>
            </a:pPr>
            <a:r>
              <a:rPr lang="en-US" sz="1950" spc="-20" dirty="0">
                <a:solidFill>
                  <a:srgbClr val="1D46F3">
                    <a:alpha val="100000"/>
                  </a:srgbClr>
                </a:solidFill>
                <a:latin typeface="Space Grotesk" panose="00000700000000000000" pitchFamily="2" charset="0"/>
              </a:rPr>
              <a:t>Continuous Delivery Pipeline</a:t>
            </a:r>
          </a:p>
        </p:txBody>
      </p:sp>
      <p:sp>
        <p:nvSpPr>
          <p:cNvPr id="616" name="Primary Heading-0">
            <a:extLst>
              <a:ext uri="{FF2B5EF4-FFF2-40B4-BE49-F238E27FC236}">
                <a16:creationId xmlns:a16="http://schemas.microsoft.com/office/drawing/2014/main" id="{111B4A49-B930-4A89-A1CD-6CA2B3D95AED}"/>
              </a:ext>
            </a:extLst>
          </p:cNvPr>
          <p:cNvSpPr txBox="1"/>
          <p:nvPr/>
        </p:nvSpPr>
        <p:spPr>
          <a:xfrm>
            <a:off x="847725" y="6095810"/>
            <a:ext cx="4090988" cy="400050"/>
          </a:xfrm>
          <a:prstGeom prst="rect">
            <a:avLst/>
          </a:prstGeom>
          <a:noFill/>
        </p:spPr>
        <p:txBody>
          <a:bodyPr vertOverflow="clip" horzOverflow="clip" wrap="square" lIns="0" tIns="0" rIns="0" bIns="0" rtlCol="0" anchor="t">
            <a:spAutoFit/>
          </a:bodyPr>
          <a:lstStyle/>
          <a:p>
            <a:pPr algn="ctr">
              <a:lnSpc>
                <a:spcPts val="3066"/>
              </a:lnSpc>
            </a:pPr>
            <a:r>
              <a:rPr lang="en-US" sz="2100" b="1" spc="-21" dirty="0">
                <a:solidFill>
                  <a:srgbClr val="070B12">
                    <a:alpha val="100000"/>
                  </a:srgbClr>
                </a:solidFill>
                <a:latin typeface="Space Grotesk" panose="00000700000000000000" pitchFamily="2" charset="0"/>
              </a:rPr>
              <a:t>Configuration of Litmus</a:t>
            </a:r>
          </a:p>
        </p:txBody>
      </p:sp>
      <p:sp>
        <p:nvSpPr>
          <p:cNvPr id="617" name="Description of a primary heading-0">
            <a:extLst>
              <a:ext uri="{FF2B5EF4-FFF2-40B4-BE49-F238E27FC236}">
                <a16:creationId xmlns:a16="http://schemas.microsoft.com/office/drawing/2014/main" id="{111B4A49-B930-4A89-A1CD-6CA2B3D95AED}"/>
              </a:ext>
            </a:extLst>
          </p:cNvPr>
          <p:cNvSpPr txBox="1"/>
          <p:nvPr/>
        </p:nvSpPr>
        <p:spPr>
          <a:xfrm>
            <a:off x="847725" y="6637592"/>
            <a:ext cx="4090988" cy="1390650"/>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F4857">
                    <a:alpha val="100000"/>
                  </a:srgbClr>
                </a:solidFill>
                <a:latin typeface="Work Sans" panose="00000700000000000000" pitchFamily="2" charset="0"/>
              </a:rPr>
              <a:t>In the continuous delivery pipeline, Litmus can be configured at build and release orchestration tools like Jenkins or XLR.</a:t>
            </a:r>
          </a:p>
        </p:txBody>
      </p:sp>
      <p:pic>
        <p:nvPicPr>
          <p:cNvPr id="6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59">
            <a:alphaModFix amt="100000"/>
          </a:blip>
          <a:stretch/>
        </p:blipFill>
        <p:spPr>
          <a:xfrm>
            <a:off x="5749825" y="6174730"/>
            <a:ext cx="2619375" cy="457200"/>
          </a:xfrm>
          <a:prstGeom prst="rect">
            <a:avLst/>
          </a:prstGeom>
        </p:spPr>
      </p:pic>
      <p:sp>
        <p:nvSpPr>
          <p:cNvPr id="619" name="$50-1">
            <a:extLst>
              <a:ext uri="{FF2B5EF4-FFF2-40B4-BE49-F238E27FC236}">
                <a16:creationId xmlns:a16="http://schemas.microsoft.com/office/drawing/2014/main" id="{111B4A49-B930-4A89-A1CD-6CA2B3D95AED}"/>
              </a:ext>
            </a:extLst>
          </p:cNvPr>
          <p:cNvSpPr txBox="1"/>
          <p:nvPr/>
        </p:nvSpPr>
        <p:spPr>
          <a:xfrm>
            <a:off x="5854732" y="6251067"/>
            <a:ext cx="2424112" cy="314325"/>
          </a:xfrm>
          <a:prstGeom prst="rect">
            <a:avLst/>
          </a:prstGeom>
          <a:noFill/>
        </p:spPr>
        <p:txBody>
          <a:bodyPr vertOverflow="clip" horzOverflow="clip" wrap="square" lIns="0" tIns="0" rIns="0" bIns="0" rtlCol="0" anchor="t">
            <a:spAutoFit/>
          </a:bodyPr>
          <a:lstStyle/>
          <a:p>
            <a:pPr algn="ctr">
              <a:lnSpc>
                <a:spcPts val="2418"/>
              </a:lnSpc>
            </a:pPr>
            <a:r>
              <a:rPr lang="en-US" sz="1950" spc="-20" dirty="0">
                <a:solidFill>
                  <a:srgbClr val="372DF4">
                    <a:alpha val="100000"/>
                  </a:srgbClr>
                </a:solidFill>
                <a:latin typeface="Space Grotesk" panose="00000700000000000000" pitchFamily="2" charset="0"/>
              </a:rPr>
              <a:t>Deployment Trigger</a:t>
            </a:r>
          </a:p>
        </p:txBody>
      </p:sp>
      <p:sp>
        <p:nvSpPr>
          <p:cNvPr id="620" name="Primary Heading-1">
            <a:extLst>
              <a:ext uri="{FF2B5EF4-FFF2-40B4-BE49-F238E27FC236}">
                <a16:creationId xmlns:a16="http://schemas.microsoft.com/office/drawing/2014/main" id="{111B4A49-B930-4A89-A1CD-6CA2B3D95AED}"/>
              </a:ext>
            </a:extLst>
          </p:cNvPr>
          <p:cNvSpPr txBox="1"/>
          <p:nvPr/>
        </p:nvSpPr>
        <p:spPr>
          <a:xfrm>
            <a:off x="5019675" y="4557998"/>
            <a:ext cx="4090988" cy="790575"/>
          </a:xfrm>
          <a:prstGeom prst="rect">
            <a:avLst/>
          </a:prstGeom>
          <a:noFill/>
        </p:spPr>
        <p:txBody>
          <a:bodyPr vertOverflow="clip" horzOverflow="clip" wrap="square" lIns="0" tIns="0" rIns="0" bIns="0" rtlCol="0" anchor="t">
            <a:spAutoFit/>
          </a:bodyPr>
          <a:lstStyle/>
          <a:p>
            <a:pPr algn="ctr">
              <a:lnSpc>
                <a:spcPts val="3066"/>
              </a:lnSpc>
            </a:pPr>
            <a:r>
              <a:rPr lang="en-US" sz="2100" b="1" spc="-21" dirty="0">
                <a:solidFill>
                  <a:srgbClr val="070B12">
                    <a:alpha val="100000"/>
                  </a:srgbClr>
                </a:solidFill>
                <a:latin typeface="Space Grotesk" panose="00000700000000000000" pitchFamily="2" charset="0"/>
              </a:rPr>
              <a:t>Notification for Automation Execution</a:t>
            </a:r>
          </a:p>
        </p:txBody>
      </p:sp>
      <p:sp>
        <p:nvSpPr>
          <p:cNvPr id="621" name="Description of a primary heading-1">
            <a:extLst>
              <a:ext uri="{FF2B5EF4-FFF2-40B4-BE49-F238E27FC236}">
                <a16:creationId xmlns:a16="http://schemas.microsoft.com/office/drawing/2014/main" id="{111B4A49-B930-4A89-A1CD-6CA2B3D95AED}"/>
              </a:ext>
            </a:extLst>
          </p:cNvPr>
          <p:cNvSpPr txBox="1"/>
          <p:nvPr/>
        </p:nvSpPr>
        <p:spPr>
          <a:xfrm>
            <a:off x="5019675" y="3370231"/>
            <a:ext cx="4090988" cy="1047750"/>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F4857">
                    <a:alpha val="100000"/>
                  </a:srgbClr>
                </a:solidFill>
                <a:latin typeface="Work Sans" panose="00000700000000000000" pitchFamily="2" charset="0"/>
              </a:rPr>
              <a:t>Whenever a deployment is triggered, Litmus is notified for automation execution.</a:t>
            </a:r>
          </a:p>
        </p:txBody>
      </p:sp>
      <p:pic>
        <p:nvPicPr>
          <p:cNvPr id="62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61">
            <a:alphaModFix amt="100000"/>
          </a:blip>
          <a:stretch/>
        </p:blipFill>
        <p:spPr>
          <a:xfrm>
            <a:off x="10000355" y="4798219"/>
            <a:ext cx="2457450" cy="457200"/>
          </a:xfrm>
          <a:prstGeom prst="rect">
            <a:avLst/>
          </a:prstGeom>
        </p:spPr>
      </p:pic>
      <p:sp>
        <p:nvSpPr>
          <p:cNvPr id="623" name="$50-2">
            <a:extLst>
              <a:ext uri="{FF2B5EF4-FFF2-40B4-BE49-F238E27FC236}">
                <a16:creationId xmlns:a16="http://schemas.microsoft.com/office/drawing/2014/main" id="{111B4A49-B930-4A89-A1CD-6CA2B3D95AED}"/>
              </a:ext>
            </a:extLst>
          </p:cNvPr>
          <p:cNvSpPr txBox="1"/>
          <p:nvPr/>
        </p:nvSpPr>
        <p:spPr>
          <a:xfrm>
            <a:off x="10105168" y="4874419"/>
            <a:ext cx="2262188" cy="314325"/>
          </a:xfrm>
          <a:prstGeom prst="rect">
            <a:avLst/>
          </a:prstGeom>
          <a:noFill/>
        </p:spPr>
        <p:txBody>
          <a:bodyPr vertOverflow="clip" horzOverflow="clip" wrap="square" lIns="0" tIns="0" rIns="0" bIns="0" rtlCol="0" anchor="t">
            <a:spAutoFit/>
          </a:bodyPr>
          <a:lstStyle/>
          <a:p>
            <a:pPr algn="ctr">
              <a:lnSpc>
                <a:spcPts val="2418"/>
              </a:lnSpc>
            </a:pPr>
            <a:r>
              <a:rPr lang="en-US" sz="1950" spc="-20" dirty="0">
                <a:solidFill>
                  <a:srgbClr val="723EF5">
                    <a:alpha val="100000"/>
                  </a:srgbClr>
                </a:solidFill>
                <a:latin typeface="Space Grotesk" panose="00000700000000000000" pitchFamily="2" charset="0"/>
              </a:rPr>
              <a:t>Deployment Event</a:t>
            </a:r>
          </a:p>
        </p:txBody>
      </p:sp>
      <p:sp>
        <p:nvSpPr>
          <p:cNvPr id="624" name="Primary Heading-2">
            <a:extLst>
              <a:ext uri="{FF2B5EF4-FFF2-40B4-BE49-F238E27FC236}">
                <a16:creationId xmlns:a16="http://schemas.microsoft.com/office/drawing/2014/main" id="{111B4A49-B930-4A89-A1CD-6CA2B3D95AED}"/>
              </a:ext>
            </a:extLst>
          </p:cNvPr>
          <p:cNvSpPr txBox="1"/>
          <p:nvPr/>
        </p:nvSpPr>
        <p:spPr>
          <a:xfrm>
            <a:off x="9191625" y="6095810"/>
            <a:ext cx="4090988" cy="790575"/>
          </a:xfrm>
          <a:prstGeom prst="rect">
            <a:avLst/>
          </a:prstGeom>
          <a:noFill/>
        </p:spPr>
        <p:txBody>
          <a:bodyPr vertOverflow="clip" horzOverflow="clip" wrap="square" lIns="0" tIns="0" rIns="0" bIns="0" rtlCol="0" anchor="t">
            <a:spAutoFit/>
          </a:bodyPr>
          <a:lstStyle/>
          <a:p>
            <a:pPr algn="ctr">
              <a:lnSpc>
                <a:spcPts val="3066"/>
              </a:lnSpc>
            </a:pPr>
            <a:r>
              <a:rPr lang="en-US" sz="2100" b="1" spc="-21" dirty="0">
                <a:solidFill>
                  <a:srgbClr val="070B12">
                    <a:alpha val="100000"/>
                  </a:srgbClr>
                </a:solidFill>
                <a:latin typeface="Space Grotesk" panose="00000700000000000000" pitchFamily="2" charset="0"/>
              </a:rPr>
              <a:t>Artifact Preparation and Deployment</a:t>
            </a:r>
          </a:p>
        </p:txBody>
      </p:sp>
      <p:sp>
        <p:nvSpPr>
          <p:cNvPr id="625" name="Description of a primary heading-2">
            <a:extLst>
              <a:ext uri="{FF2B5EF4-FFF2-40B4-BE49-F238E27FC236}">
                <a16:creationId xmlns:a16="http://schemas.microsoft.com/office/drawing/2014/main" id="{111B4A49-B930-4A89-A1CD-6CA2B3D95AED}"/>
              </a:ext>
            </a:extLst>
          </p:cNvPr>
          <p:cNvSpPr txBox="1"/>
          <p:nvPr/>
        </p:nvSpPr>
        <p:spPr>
          <a:xfrm>
            <a:off x="9191625" y="7026878"/>
            <a:ext cx="4090988" cy="1390650"/>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F4857">
                    <a:alpha val="100000"/>
                  </a:srgbClr>
                </a:solidFill>
                <a:latin typeface="Work Sans" panose="00000700000000000000" pitchFamily="2" charset="0"/>
              </a:rPr>
              <a:t>When a deployment event is triggered, artifacts are prepared and deployed into the targeted server using Ansible Tower.</a:t>
            </a:r>
          </a:p>
        </p:txBody>
      </p:sp>
      <p:pic>
        <p:nvPicPr>
          <p:cNvPr id="6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63">
            <a:alphaModFix amt="100000"/>
          </a:blip>
          <a:stretch/>
        </p:blipFill>
        <p:spPr>
          <a:xfrm>
            <a:off x="14218444" y="6165205"/>
            <a:ext cx="2362200" cy="457200"/>
          </a:xfrm>
          <a:prstGeom prst="rect">
            <a:avLst/>
          </a:prstGeom>
        </p:spPr>
      </p:pic>
      <p:sp>
        <p:nvSpPr>
          <p:cNvPr id="627" name="$50-3">
            <a:extLst>
              <a:ext uri="{FF2B5EF4-FFF2-40B4-BE49-F238E27FC236}">
                <a16:creationId xmlns:a16="http://schemas.microsoft.com/office/drawing/2014/main" id="{111B4A49-B930-4A89-A1CD-6CA2B3D95AED}"/>
              </a:ext>
            </a:extLst>
          </p:cNvPr>
          <p:cNvSpPr txBox="1"/>
          <p:nvPr/>
        </p:nvSpPr>
        <p:spPr>
          <a:xfrm>
            <a:off x="14323219" y="6241542"/>
            <a:ext cx="2166938" cy="314325"/>
          </a:xfrm>
          <a:prstGeom prst="rect">
            <a:avLst/>
          </a:prstGeom>
          <a:noFill/>
        </p:spPr>
        <p:txBody>
          <a:bodyPr vertOverflow="clip" horzOverflow="clip" wrap="square" lIns="0" tIns="0" rIns="0" bIns="0" rtlCol="0" anchor="t">
            <a:spAutoFit/>
          </a:bodyPr>
          <a:lstStyle/>
          <a:p>
            <a:pPr algn="ctr">
              <a:lnSpc>
                <a:spcPts val="2418"/>
              </a:lnSpc>
            </a:pPr>
            <a:r>
              <a:rPr lang="en-US" sz="1950" spc="-20" dirty="0">
                <a:solidFill>
                  <a:srgbClr val="9A4AF5">
                    <a:alpha val="100000"/>
                  </a:srgbClr>
                </a:solidFill>
                <a:latin typeface="Space Grotesk" panose="00000700000000000000" pitchFamily="2" charset="0"/>
              </a:rPr>
              <a:t>Post-Deployment</a:t>
            </a:r>
          </a:p>
        </p:txBody>
      </p:sp>
      <p:sp>
        <p:nvSpPr>
          <p:cNvPr id="628" name="Primary Heading-3">
            <a:extLst>
              <a:ext uri="{FF2B5EF4-FFF2-40B4-BE49-F238E27FC236}">
                <a16:creationId xmlns:a16="http://schemas.microsoft.com/office/drawing/2014/main" id="{111B4A49-B930-4A89-A1CD-6CA2B3D95AED}"/>
              </a:ext>
            </a:extLst>
          </p:cNvPr>
          <p:cNvSpPr txBox="1"/>
          <p:nvPr/>
        </p:nvSpPr>
        <p:spPr>
          <a:xfrm>
            <a:off x="13363575" y="4937855"/>
            <a:ext cx="4090988" cy="400050"/>
          </a:xfrm>
          <a:prstGeom prst="rect">
            <a:avLst/>
          </a:prstGeom>
          <a:noFill/>
        </p:spPr>
        <p:txBody>
          <a:bodyPr vertOverflow="clip" horzOverflow="clip" wrap="square" lIns="0" tIns="0" rIns="0" bIns="0" rtlCol="0" anchor="t">
            <a:spAutoFit/>
          </a:bodyPr>
          <a:lstStyle/>
          <a:p>
            <a:pPr algn="ctr">
              <a:lnSpc>
                <a:spcPts val="3066"/>
              </a:lnSpc>
            </a:pPr>
            <a:r>
              <a:rPr lang="en-US" sz="2100" b="1" spc="-21" dirty="0">
                <a:solidFill>
                  <a:srgbClr val="070B12">
                    <a:alpha val="100000"/>
                  </a:srgbClr>
                </a:solidFill>
                <a:latin typeface="Space Grotesk" panose="00000700000000000000" pitchFamily="2" charset="0"/>
              </a:rPr>
              <a:t>Triggering Automation Scripts</a:t>
            </a:r>
          </a:p>
        </p:txBody>
      </p:sp>
      <p:sp>
        <p:nvSpPr>
          <p:cNvPr id="629" name="Description of a primary heading-3">
            <a:extLst>
              <a:ext uri="{FF2B5EF4-FFF2-40B4-BE49-F238E27FC236}">
                <a16:creationId xmlns:a16="http://schemas.microsoft.com/office/drawing/2014/main" id="{111B4A49-B930-4A89-A1CD-6CA2B3D95AED}"/>
              </a:ext>
            </a:extLst>
          </p:cNvPr>
          <p:cNvSpPr txBox="1"/>
          <p:nvPr/>
        </p:nvSpPr>
        <p:spPr>
          <a:xfrm>
            <a:off x="13363575" y="3749992"/>
            <a:ext cx="4090988" cy="1047750"/>
          </a:xfrm>
          <a:prstGeom prst="rect">
            <a:avLst/>
          </a:prstGeom>
          <a:noFill/>
        </p:spPr>
        <p:txBody>
          <a:bodyPr vertOverflow="clip" horzOverflow="clip" wrap="square" lIns="0" tIns="0" rIns="0" bIns="0" rtlCol="0" anchor="t">
            <a:spAutoFit/>
          </a:bodyPr>
          <a:lstStyle/>
          <a:p>
            <a:pPr algn="ctr">
              <a:lnSpc>
                <a:spcPts val="2718"/>
              </a:lnSpc>
            </a:pPr>
            <a:r>
              <a:rPr lang="en-US" sz="1800" spc="-36" dirty="0">
                <a:solidFill>
                  <a:srgbClr val="3F4857">
                    <a:alpha val="100000"/>
                  </a:srgbClr>
                </a:solidFill>
                <a:latin typeface="Work Sans" panose="00000700000000000000" pitchFamily="2" charset="0"/>
              </a:rPr>
              <a:t>Once deployment is complete, Litmus can trigger automation scripts on execution machines.</a:t>
            </a:r>
          </a:p>
        </p:txBody>
      </p:sp>
      <p:pic>
        <p:nvPicPr>
          <p:cNvPr id="63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65">
            <a:alphaModFix amt="100000"/>
          </a:blip>
          <a:stretch/>
        </p:blipFill>
        <p:spPr>
          <a:xfrm>
            <a:off x="2886075" y="5705475"/>
            <a:ext cx="12420600" cy="19050"/>
          </a:xfrm>
          <a:prstGeom prst="rect">
            <a:avLst/>
          </a:prstGeom>
        </p:spPr>
      </p:pic>
      <p:pic>
        <p:nvPicPr>
          <p:cNvPr id="6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67">
            <a:alphaModFix amt="100000"/>
          </a:blip>
          <a:stretch/>
        </p:blipFill>
        <p:spPr>
          <a:xfrm>
            <a:off x="2771775" y="5600700"/>
            <a:ext cx="228600" cy="285750"/>
          </a:xfrm>
          <a:prstGeom prst="rect">
            <a:avLst/>
          </a:prstGeom>
        </p:spPr>
      </p:pic>
      <p:pic>
        <p:nvPicPr>
          <p:cNvPr id="6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69">
            <a:alphaModFix amt="100000"/>
          </a:blip>
          <a:stretch/>
        </p:blipFill>
        <p:spPr>
          <a:xfrm>
            <a:off x="6943725" y="5600700"/>
            <a:ext cx="228600" cy="285750"/>
          </a:xfrm>
          <a:prstGeom prst="rect">
            <a:avLst/>
          </a:prstGeom>
        </p:spPr>
      </p:pic>
      <p:pic>
        <p:nvPicPr>
          <p:cNvPr id="63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71">
            <a:alphaModFix amt="100000"/>
          </a:blip>
          <a:stretch/>
        </p:blipFill>
        <p:spPr>
          <a:xfrm>
            <a:off x="11115675" y="5600700"/>
            <a:ext cx="228600" cy="285750"/>
          </a:xfrm>
          <a:prstGeom prst="rect">
            <a:avLst/>
          </a:prstGeom>
        </p:spPr>
      </p:pic>
      <p:pic>
        <p:nvPicPr>
          <p:cNvPr id="63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73">
            <a:alphaModFix amt="100000"/>
          </a:blip>
          <a:stretch/>
        </p:blipFill>
        <p:spPr>
          <a:xfrm>
            <a:off x="15287625" y="5600700"/>
            <a:ext cx="228600" cy="285750"/>
          </a:xfrm>
          <a:prstGeom prst="rect">
            <a:avLst/>
          </a:prstGeom>
        </p:spPr>
      </p:pic>
      <p:sp>
        <p:nvSpPr>
          <p:cNvPr id="635" name="Click here to edit title-487">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Litmus Integration in Continuous Delivery Pipeline</a:t>
            </a:r>
          </a:p>
        </p:txBody>
      </p:sp>
    </p:spTree>
    <p:extLst>
      <p:ext uri="{BB962C8B-B14F-4D97-AF65-F5344CB8AC3E}">
        <p14:creationId xmlns:p14="http://schemas.microsoft.com/office/powerpoint/2010/main" val="3648047976"/>
      </p:ext>
    </p:extLst>
  </p:cSld>
  <p:clrMapOvr>
    <a:masterClrMapping/>
  </p:clrMapOvr>
</p:sld>
</file>

<file path=ppt/slides/slide1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636" name=""/>
        <p:cNvGrpSpPr/>
        <p:nvPr/>
      </p:nvGrpSpPr>
      <p:grpSpPr>
        <a:xfrm>
          <a:off x="0" y="0"/>
          <a:ext cx="0" cy="0"/>
          <a:chOff x="0" y="0"/>
          <a:chExt cx="0" cy="0"/>
        </a:xfrm>
      </p:grpSpPr>
      <p:pic>
        <p:nvPicPr>
          <p:cNvPr id="63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77">
            <a:alphaModFix amt="100000"/>
          </a:blip>
          <a:stretch/>
        </p:blipFill>
        <p:spPr>
          <a:xfrm>
            <a:off x="0" y="0"/>
            <a:ext cx="18288000" cy="10287000"/>
          </a:xfrm>
          <a:prstGeom prst="rect">
            <a:avLst/>
          </a:prstGeom>
        </p:spPr>
      </p:pic>
      <p:pic>
        <p:nvPicPr>
          <p:cNvPr id="6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79">
            <a:alphaModFix amt="100000"/>
          </a:blip>
          <a:stretch/>
        </p:blipFill>
        <p:spPr>
          <a:xfrm>
            <a:off x="0" y="0"/>
            <a:ext cx="18288000" cy="10287000"/>
          </a:xfrm>
          <a:prstGeom prst="rect">
            <a:avLst/>
          </a:prstGeom>
        </p:spPr>
      </p:pic>
      <p:pic>
        <p:nvPicPr>
          <p:cNvPr id="64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81">
            <a:alphaModFix amt="100000"/>
          </a:blip>
          <a:stretch/>
        </p:blipFill>
        <p:spPr>
          <a:xfrm>
            <a:off x="7581900" y="2590800"/>
            <a:ext cx="2981325" cy="923925"/>
          </a:xfrm>
          <a:prstGeom prst="rect">
            <a:avLst/>
          </a:prstGeom>
        </p:spPr>
      </p:pic>
      <p:sp>
        <p:nvSpPr>
          <p:cNvPr id="641" name="-436">
            <a:extLst>
              <a:ext uri="{FF2B5EF4-FFF2-40B4-BE49-F238E27FC236}">
                <a16:creationId xmlns:a16="http://schemas.microsoft.com/office/drawing/2014/main" id="{111B4A49-B930-4A89-A1CD-6CA2B3D95AED}"/>
              </a:ext>
            </a:extLst>
          </p:cNvPr>
          <p:cNvSpPr txBox="1"/>
          <p:nvPr/>
        </p:nvSpPr>
        <p:spPr>
          <a:xfrm>
            <a:off x="7820025" y="2571750"/>
            <a:ext cx="109538" cy="923925"/>
          </a:xfrm>
          <a:prstGeom prst="rect">
            <a:avLst/>
          </a:prstGeom>
          <a:noFill/>
        </p:spPr>
        <p:txBody>
          <a:bodyPr vertOverflow="clip" horzOverflow="clip" wrap="square" lIns="0" tIns="0" rIns="0" bIns="0" rtlCol="0" anchor="t">
            <a:spAutoFit/>
          </a:bodyPr>
          <a:lstStyle/>
          <a:p>
            <a:pPr algn="l">
              <a:lnSpc>
                <a:spcPts val="7307"/>
              </a:lnSpc>
            </a:pPr>
            <a:r>
              <a:rPr lang="en-US" sz="5892" spc="-59" dirty="0">
                <a:solidFill>
                  <a:srgbClr val="3F4857">
                    <a:alpha val="100000"/>
                  </a:srgbClr>
                </a:solidFill>
                <a:latin typeface="Space Grotesk" panose="00000700000000000000" pitchFamily="2" charset="0"/>
              </a:rPr>
              <a:t/>
            </a:r>
          </a:p>
        </p:txBody>
      </p:sp>
      <p:sp>
        <p:nvSpPr>
          <p:cNvPr id="642" name="-457">
            <a:extLst>
              <a:ext uri="{FF2B5EF4-FFF2-40B4-BE49-F238E27FC236}">
                <a16:creationId xmlns:a16="http://schemas.microsoft.com/office/drawing/2014/main" id="{111B4A49-B930-4A89-A1CD-6CA2B3D95AED}"/>
              </a:ext>
            </a:extLst>
          </p:cNvPr>
          <p:cNvSpPr txBox="1"/>
          <p:nvPr/>
        </p:nvSpPr>
        <p:spPr>
          <a:xfrm>
            <a:off x="7820025" y="2571750"/>
            <a:ext cx="1023938" cy="923925"/>
          </a:xfrm>
          <a:prstGeom prst="rect">
            <a:avLst/>
          </a:prstGeom>
          <a:noFill/>
        </p:spPr>
        <p:txBody>
          <a:bodyPr vertOverflow="clip" horzOverflow="clip" wrap="square" lIns="0" tIns="0" rIns="0" bIns="0" rtlCol="0" anchor="t">
            <a:spAutoFit/>
          </a:bodyPr>
          <a:lstStyle/>
          <a:p>
            <a:pPr algn="l">
              <a:lnSpc>
                <a:spcPts val="7307"/>
              </a:lnSpc>
            </a:pPr>
            <a:r>
              <a:rPr lang="en-US" sz="5892" spc="-59" dirty="0">
                <a:solidFill>
                  <a:srgbClr val="3F4857">
                    <a:alpha val="100000"/>
                  </a:srgbClr>
                </a:solidFill>
                <a:latin typeface="Space Grotesk" panose="00000700000000000000" pitchFamily="2" charset="0"/>
              </a:rPr>
              <a:t>20</a:t>
            </a:r>
          </a:p>
        </p:txBody>
      </p:sp>
      <p:sp>
        <p:nvSpPr>
          <p:cNvPr id="643" name="-466">
            <a:extLst>
              <a:ext uri="{FF2B5EF4-FFF2-40B4-BE49-F238E27FC236}">
                <a16:creationId xmlns:a16="http://schemas.microsoft.com/office/drawing/2014/main" id="{111B4A49-B930-4A89-A1CD-6CA2B3D95AED}"/>
              </a:ext>
            </a:extLst>
          </p:cNvPr>
          <p:cNvSpPr txBox="1"/>
          <p:nvPr/>
        </p:nvSpPr>
        <p:spPr>
          <a:xfrm>
            <a:off x="8735282" y="2524125"/>
            <a:ext cx="1100138" cy="542925"/>
          </a:xfrm>
          <a:prstGeom prst="rect">
            <a:avLst/>
          </a:prstGeom>
          <a:noFill/>
        </p:spPr>
        <p:txBody>
          <a:bodyPr vertOverflow="clip" horzOverflow="clip" wrap="square" lIns="0" tIns="0" rIns="0" bIns="0" rtlCol="0" anchor="t">
            <a:spAutoFit/>
          </a:bodyPr>
          <a:lstStyle/>
          <a:p>
            <a:pPr algn="l"/>
            <a:r>
              <a:rPr lang="en-US" sz="3241" spc="-59" dirty="0">
                <a:solidFill>
                  <a:srgbClr val="3F4857">
                    <a:alpha val="100000"/>
                  </a:srgbClr>
                </a:solidFill>
                <a:latin typeface="Space Grotesk" panose="00000700000000000000" pitchFamily="2" charset="0"/>
              </a:rPr>
              <a:t> mins</a:t>
            </a:r>
          </a:p>
        </p:txBody>
      </p:sp>
      <p:sp>
        <p:nvSpPr>
          <p:cNvPr id="644" name="Primary Heading-0">
            <a:extLst>
              <a:ext uri="{FF2B5EF4-FFF2-40B4-BE49-F238E27FC236}">
                <a16:creationId xmlns:a16="http://schemas.microsoft.com/office/drawing/2014/main" id="{111B4A49-B930-4A89-A1CD-6CA2B3D95AED}"/>
              </a:ext>
            </a:extLst>
          </p:cNvPr>
          <p:cNvSpPr txBox="1"/>
          <p:nvPr/>
        </p:nvSpPr>
        <p:spPr>
          <a:xfrm>
            <a:off x="7534275" y="3956780"/>
            <a:ext cx="3128962" cy="118110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Maximum time allotted for Smoke Test Verification</a:t>
            </a:r>
          </a:p>
        </p:txBody>
      </p:sp>
      <p:sp>
        <p:nvSpPr>
          <p:cNvPr id="645" name="Description of a primary heading-0">
            <a:extLst>
              <a:ext uri="{FF2B5EF4-FFF2-40B4-BE49-F238E27FC236}">
                <a16:creationId xmlns:a16="http://schemas.microsoft.com/office/drawing/2014/main" id="{111B4A49-B930-4A89-A1CD-6CA2B3D95AED}"/>
              </a:ext>
            </a:extLst>
          </p:cNvPr>
          <p:cNvSpPr txBox="1"/>
          <p:nvPr/>
        </p:nvSpPr>
        <p:spPr>
          <a:xfrm>
            <a:off x="7534275" y="5277136"/>
            <a:ext cx="3128962"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Smoke Test Verification must be completed within a maximum of 20 minutes, with a pass criteria of 100%.</a:t>
            </a:r>
          </a:p>
        </p:txBody>
      </p:sp>
      <p:pic>
        <p:nvPicPr>
          <p:cNvPr id="64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83">
            <a:alphaModFix amt="100000"/>
          </a:blip>
          <a:stretch/>
        </p:blipFill>
        <p:spPr>
          <a:xfrm>
            <a:off x="11026673" y="2590800"/>
            <a:ext cx="2981325" cy="923925"/>
          </a:xfrm>
          <a:prstGeom prst="rect">
            <a:avLst/>
          </a:prstGeom>
        </p:spPr>
      </p:pic>
      <p:sp>
        <p:nvSpPr>
          <p:cNvPr id="647" name="-453">
            <a:extLst>
              <a:ext uri="{FF2B5EF4-FFF2-40B4-BE49-F238E27FC236}">
                <a16:creationId xmlns:a16="http://schemas.microsoft.com/office/drawing/2014/main" id="{111B4A49-B930-4A89-A1CD-6CA2B3D95AED}"/>
              </a:ext>
            </a:extLst>
          </p:cNvPr>
          <p:cNvSpPr txBox="1"/>
          <p:nvPr/>
        </p:nvSpPr>
        <p:spPr>
          <a:xfrm>
            <a:off x="11264932" y="2571750"/>
            <a:ext cx="109538" cy="923925"/>
          </a:xfrm>
          <a:prstGeom prst="rect">
            <a:avLst/>
          </a:prstGeom>
          <a:noFill/>
        </p:spPr>
        <p:txBody>
          <a:bodyPr vertOverflow="clip" horzOverflow="clip" wrap="square" lIns="0" tIns="0" rIns="0" bIns="0" rtlCol="0" anchor="t">
            <a:spAutoFit/>
          </a:bodyPr>
          <a:lstStyle/>
          <a:p>
            <a:pPr algn="l">
              <a:lnSpc>
                <a:spcPts val="7307"/>
              </a:lnSpc>
            </a:pPr>
            <a:r>
              <a:rPr lang="en-US" sz="5892" spc="-59" dirty="0">
                <a:solidFill>
                  <a:srgbClr val="3F4857">
                    <a:alpha val="100000"/>
                  </a:srgbClr>
                </a:solidFill>
                <a:latin typeface="Space Grotesk" panose="00000700000000000000" pitchFamily="2" charset="0"/>
              </a:rPr>
              <a:t/>
            </a:r>
          </a:p>
        </p:txBody>
      </p:sp>
      <p:sp>
        <p:nvSpPr>
          <p:cNvPr id="648" name="-473">
            <a:extLst>
              <a:ext uri="{FF2B5EF4-FFF2-40B4-BE49-F238E27FC236}">
                <a16:creationId xmlns:a16="http://schemas.microsoft.com/office/drawing/2014/main" id="{111B4A49-B930-4A89-A1CD-6CA2B3D95AED}"/>
              </a:ext>
            </a:extLst>
          </p:cNvPr>
          <p:cNvSpPr txBox="1"/>
          <p:nvPr/>
        </p:nvSpPr>
        <p:spPr>
          <a:xfrm>
            <a:off x="11264932" y="2571750"/>
            <a:ext cx="1071562" cy="923925"/>
          </a:xfrm>
          <a:prstGeom prst="rect">
            <a:avLst/>
          </a:prstGeom>
          <a:noFill/>
        </p:spPr>
        <p:txBody>
          <a:bodyPr vertOverflow="clip" horzOverflow="clip" wrap="square" lIns="0" tIns="0" rIns="0" bIns="0" rtlCol="0" anchor="t">
            <a:spAutoFit/>
          </a:bodyPr>
          <a:lstStyle/>
          <a:p>
            <a:pPr algn="l">
              <a:lnSpc>
                <a:spcPts val="7307"/>
              </a:lnSpc>
            </a:pPr>
            <a:r>
              <a:rPr lang="en-US" sz="5892" spc="-59" dirty="0">
                <a:solidFill>
                  <a:srgbClr val="3F4857">
                    <a:alpha val="100000"/>
                  </a:srgbClr>
                </a:solidFill>
                <a:latin typeface="Space Grotesk" panose="00000700000000000000" pitchFamily="2" charset="0"/>
              </a:rPr>
              <a:t>1.5</a:t>
            </a:r>
          </a:p>
        </p:txBody>
      </p:sp>
      <p:sp>
        <p:nvSpPr>
          <p:cNvPr id="649" name="-447">
            <a:extLst>
              <a:ext uri="{FF2B5EF4-FFF2-40B4-BE49-F238E27FC236}">
                <a16:creationId xmlns:a16="http://schemas.microsoft.com/office/drawing/2014/main" id="{111B4A49-B930-4A89-A1CD-6CA2B3D95AED}"/>
              </a:ext>
            </a:extLst>
          </p:cNvPr>
          <p:cNvSpPr txBox="1"/>
          <p:nvPr/>
        </p:nvSpPr>
        <p:spPr>
          <a:xfrm>
            <a:off x="12222766" y="2524125"/>
            <a:ext cx="1300162" cy="542925"/>
          </a:xfrm>
          <a:prstGeom prst="rect">
            <a:avLst/>
          </a:prstGeom>
          <a:noFill/>
        </p:spPr>
        <p:txBody>
          <a:bodyPr vertOverflow="clip" horzOverflow="clip" wrap="square" lIns="0" tIns="0" rIns="0" bIns="0" rtlCol="0" anchor="t">
            <a:spAutoFit/>
          </a:bodyPr>
          <a:lstStyle/>
          <a:p>
            <a:pPr algn="l"/>
            <a:r>
              <a:rPr lang="en-US" sz="3241" spc="-59" dirty="0">
                <a:solidFill>
                  <a:srgbClr val="3F4857">
                    <a:alpha val="100000"/>
                  </a:srgbClr>
                </a:solidFill>
                <a:latin typeface="Space Grotesk" panose="00000700000000000000" pitchFamily="2" charset="0"/>
              </a:rPr>
              <a:t> hours</a:t>
            </a:r>
          </a:p>
        </p:txBody>
      </p:sp>
      <p:sp>
        <p:nvSpPr>
          <p:cNvPr id="650" name="Primary Heading-1">
            <a:extLst>
              <a:ext uri="{FF2B5EF4-FFF2-40B4-BE49-F238E27FC236}">
                <a16:creationId xmlns:a16="http://schemas.microsoft.com/office/drawing/2014/main" id="{111B4A49-B930-4A89-A1CD-6CA2B3D95AED}"/>
              </a:ext>
            </a:extLst>
          </p:cNvPr>
          <p:cNvSpPr txBox="1"/>
          <p:nvPr/>
        </p:nvSpPr>
        <p:spPr>
          <a:xfrm>
            <a:off x="10979182" y="3956780"/>
            <a:ext cx="3128962" cy="118110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Maximum time allotted for Suite of Functions Basic Test</a:t>
            </a:r>
          </a:p>
        </p:txBody>
      </p:sp>
      <p:sp>
        <p:nvSpPr>
          <p:cNvPr id="651" name="Description of a primary heading-1">
            <a:extLst>
              <a:ext uri="{FF2B5EF4-FFF2-40B4-BE49-F238E27FC236}">
                <a16:creationId xmlns:a16="http://schemas.microsoft.com/office/drawing/2014/main" id="{111B4A49-B930-4A89-A1CD-6CA2B3D95AED}"/>
              </a:ext>
            </a:extLst>
          </p:cNvPr>
          <p:cNvSpPr txBox="1"/>
          <p:nvPr/>
        </p:nvSpPr>
        <p:spPr>
          <a:xfrm>
            <a:off x="10979182" y="5277136"/>
            <a:ext cx="3128962" cy="17335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For the Suite of Functions Basic Test, the maximum time allotted is 1.5 hours, with a threshold pass criteria of 90%.</a:t>
            </a:r>
          </a:p>
        </p:txBody>
      </p:sp>
      <p:pic>
        <p:nvPicPr>
          <p:cNvPr id="65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85">
            <a:alphaModFix amt="100000"/>
          </a:blip>
          <a:stretch/>
        </p:blipFill>
        <p:spPr>
          <a:xfrm>
            <a:off x="14471599" y="2590800"/>
            <a:ext cx="2981325" cy="923925"/>
          </a:xfrm>
          <a:prstGeom prst="rect">
            <a:avLst/>
          </a:prstGeom>
        </p:spPr>
      </p:pic>
      <p:sp>
        <p:nvSpPr>
          <p:cNvPr id="653" name="-428">
            <a:extLst>
              <a:ext uri="{FF2B5EF4-FFF2-40B4-BE49-F238E27FC236}">
                <a16:creationId xmlns:a16="http://schemas.microsoft.com/office/drawing/2014/main" id="{111B4A49-B930-4A89-A1CD-6CA2B3D95AED}"/>
              </a:ext>
            </a:extLst>
          </p:cNvPr>
          <p:cNvSpPr txBox="1"/>
          <p:nvPr/>
        </p:nvSpPr>
        <p:spPr>
          <a:xfrm>
            <a:off x="14709838" y="2571750"/>
            <a:ext cx="109538" cy="923925"/>
          </a:xfrm>
          <a:prstGeom prst="rect">
            <a:avLst/>
          </a:prstGeom>
          <a:noFill/>
        </p:spPr>
        <p:txBody>
          <a:bodyPr vertOverflow="clip" horzOverflow="clip" wrap="square" lIns="0" tIns="0" rIns="0" bIns="0" rtlCol="0" anchor="t">
            <a:spAutoFit/>
          </a:bodyPr>
          <a:lstStyle/>
          <a:p>
            <a:pPr algn="l">
              <a:lnSpc>
                <a:spcPts val="7307"/>
              </a:lnSpc>
            </a:pPr>
            <a:r>
              <a:rPr lang="en-US" sz="5892" spc="-59" dirty="0">
                <a:solidFill>
                  <a:srgbClr val="3F4857">
                    <a:alpha val="100000"/>
                  </a:srgbClr>
                </a:solidFill>
                <a:latin typeface="Space Grotesk" panose="00000700000000000000" pitchFamily="2" charset="0"/>
              </a:rPr>
              <a:t/>
            </a:r>
          </a:p>
        </p:txBody>
      </p:sp>
      <p:sp>
        <p:nvSpPr>
          <p:cNvPr id="654" name="-457">
            <a:extLst>
              <a:ext uri="{FF2B5EF4-FFF2-40B4-BE49-F238E27FC236}">
                <a16:creationId xmlns:a16="http://schemas.microsoft.com/office/drawing/2014/main" id="{111B4A49-B930-4A89-A1CD-6CA2B3D95AED}"/>
              </a:ext>
            </a:extLst>
          </p:cNvPr>
          <p:cNvSpPr txBox="1"/>
          <p:nvPr/>
        </p:nvSpPr>
        <p:spPr>
          <a:xfrm>
            <a:off x="14709838" y="2571750"/>
            <a:ext cx="576262" cy="923925"/>
          </a:xfrm>
          <a:prstGeom prst="rect">
            <a:avLst/>
          </a:prstGeom>
          <a:noFill/>
        </p:spPr>
        <p:txBody>
          <a:bodyPr vertOverflow="clip" horzOverflow="clip" wrap="square" lIns="0" tIns="0" rIns="0" bIns="0" rtlCol="0" anchor="t">
            <a:spAutoFit/>
          </a:bodyPr>
          <a:lstStyle/>
          <a:p>
            <a:pPr algn="l">
              <a:lnSpc>
                <a:spcPts val="7307"/>
              </a:lnSpc>
            </a:pPr>
            <a:r>
              <a:rPr lang="en-US" sz="5892" spc="-59" dirty="0">
                <a:solidFill>
                  <a:srgbClr val="3F4857">
                    <a:alpha val="100000"/>
                  </a:srgbClr>
                </a:solidFill>
                <a:latin typeface="Space Grotesk" panose="00000700000000000000" pitchFamily="2" charset="0"/>
              </a:rPr>
              <a:t>4</a:t>
            </a:r>
          </a:p>
        </p:txBody>
      </p:sp>
      <p:sp>
        <p:nvSpPr>
          <p:cNvPr id="655" name="-470">
            <a:extLst>
              <a:ext uri="{FF2B5EF4-FFF2-40B4-BE49-F238E27FC236}">
                <a16:creationId xmlns:a16="http://schemas.microsoft.com/office/drawing/2014/main" id="{111B4A49-B930-4A89-A1CD-6CA2B3D95AED}"/>
              </a:ext>
            </a:extLst>
          </p:cNvPr>
          <p:cNvSpPr txBox="1"/>
          <p:nvPr/>
        </p:nvSpPr>
        <p:spPr>
          <a:xfrm>
            <a:off x="15173896" y="2524125"/>
            <a:ext cx="1300162" cy="542925"/>
          </a:xfrm>
          <a:prstGeom prst="rect">
            <a:avLst/>
          </a:prstGeom>
          <a:noFill/>
        </p:spPr>
        <p:txBody>
          <a:bodyPr vertOverflow="clip" horzOverflow="clip" wrap="square" lIns="0" tIns="0" rIns="0" bIns="0" rtlCol="0" anchor="t">
            <a:spAutoFit/>
          </a:bodyPr>
          <a:lstStyle/>
          <a:p>
            <a:pPr algn="l"/>
            <a:r>
              <a:rPr lang="en-US" sz="3241" spc="-59" dirty="0">
                <a:solidFill>
                  <a:srgbClr val="3F4857">
                    <a:alpha val="100000"/>
                  </a:srgbClr>
                </a:solidFill>
                <a:latin typeface="Space Grotesk" panose="00000700000000000000" pitchFamily="2" charset="0"/>
              </a:rPr>
              <a:t> hours</a:t>
            </a:r>
          </a:p>
        </p:txBody>
      </p:sp>
      <p:sp>
        <p:nvSpPr>
          <p:cNvPr id="656" name="Primary Heading-2">
            <a:extLst>
              <a:ext uri="{FF2B5EF4-FFF2-40B4-BE49-F238E27FC236}">
                <a16:creationId xmlns:a16="http://schemas.microsoft.com/office/drawing/2014/main" id="{111B4A49-B930-4A89-A1CD-6CA2B3D95AED}"/>
              </a:ext>
            </a:extLst>
          </p:cNvPr>
          <p:cNvSpPr txBox="1"/>
          <p:nvPr/>
        </p:nvSpPr>
        <p:spPr>
          <a:xfrm>
            <a:off x="14424088" y="3956780"/>
            <a:ext cx="3128962" cy="118110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Maximum time allotted for Function Regression Test</a:t>
            </a:r>
          </a:p>
        </p:txBody>
      </p:sp>
      <p:sp>
        <p:nvSpPr>
          <p:cNvPr id="657" name="Description of a primary heading-2">
            <a:extLst>
              <a:ext uri="{FF2B5EF4-FFF2-40B4-BE49-F238E27FC236}">
                <a16:creationId xmlns:a16="http://schemas.microsoft.com/office/drawing/2014/main" id="{111B4A49-B930-4A89-A1CD-6CA2B3D95AED}"/>
              </a:ext>
            </a:extLst>
          </p:cNvPr>
          <p:cNvSpPr txBox="1"/>
          <p:nvPr/>
        </p:nvSpPr>
        <p:spPr>
          <a:xfrm>
            <a:off x="14424088" y="5277136"/>
            <a:ext cx="3128962" cy="242887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Function Regression Test has a maximum time allotted of 4 hours, with a threshold pass criteria of 70%. Execution results are valid as long as they are within the allotted time.</a:t>
            </a:r>
          </a:p>
        </p:txBody>
      </p:sp>
      <p:sp>
        <p:nvSpPr>
          <p:cNvPr id="658" name="Click here to edit title-476">
            <a:extLst>
              <a:ext uri="{FF2B5EF4-FFF2-40B4-BE49-F238E27FC236}">
                <a16:creationId xmlns:a16="http://schemas.microsoft.com/office/drawing/2014/main" id="{111B4A49-B930-4A89-A1CD-6CA2B3D95AED}"/>
              </a:ext>
            </a:extLst>
          </p:cNvPr>
          <p:cNvSpPr txBox="1"/>
          <p:nvPr/>
        </p:nvSpPr>
        <p:spPr>
          <a:xfrm>
            <a:off x="752475" y="4769453"/>
            <a:ext cx="60531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Types of Litmus Tests</a:t>
            </a:r>
          </a:p>
        </p:txBody>
      </p:sp>
    </p:spTree>
    <p:extLst>
      <p:ext uri="{BB962C8B-B14F-4D97-AF65-F5344CB8AC3E}">
        <p14:creationId xmlns:p14="http://schemas.microsoft.com/office/powerpoint/2010/main" val="3648047976"/>
      </p:ext>
    </p:extLst>
  </p:cSld>
  <p:clrMapOvr>
    <a:masterClrMapping/>
  </p:clrMapOvr>
</p:sld>
</file>

<file path=ppt/slides/slide18.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659" name=""/>
        <p:cNvGrpSpPr/>
        <p:nvPr/>
      </p:nvGrpSpPr>
      <p:grpSpPr>
        <a:xfrm>
          <a:off x="0" y="0"/>
          <a:ext cx="0" cy="0"/>
          <a:chOff x="0" y="0"/>
          <a:chExt cx="0" cy="0"/>
        </a:xfrm>
      </p:grpSpPr>
      <p:pic>
        <p:nvPicPr>
          <p:cNvPr id="6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89">
            <a:alphaModFix amt="100000"/>
          </a:blip>
          <a:stretch/>
        </p:blipFill>
        <p:spPr>
          <a:xfrm>
            <a:off x="0" y="0"/>
            <a:ext cx="18288000" cy="10287000"/>
          </a:xfrm>
          <a:prstGeom prst="rect">
            <a:avLst/>
          </a:prstGeom>
        </p:spPr>
      </p:pic>
      <p:pic>
        <p:nvPicPr>
          <p:cNvPr id="66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91">
            <a:alphaModFix amt="100000"/>
          </a:blip>
          <a:stretch/>
        </p:blipFill>
        <p:spPr>
          <a:xfrm>
            <a:off x="0" y="0"/>
            <a:ext cx="18288000" cy="10287000"/>
          </a:xfrm>
          <a:prstGeom prst="rect">
            <a:avLst/>
          </a:prstGeom>
        </p:spPr>
      </p:pic>
      <p:pic>
        <p:nvPicPr>
          <p:cNvPr id="66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93">
            <a:alphaModFix amt="100000"/>
          </a:blip>
          <a:stretch/>
        </p:blipFill>
        <p:spPr>
          <a:xfrm>
            <a:off x="800100" y="2607617"/>
            <a:ext cx="457200" cy="485775"/>
          </a:xfrm>
          <a:prstGeom prst="rect">
            <a:avLst/>
          </a:prstGeom>
        </p:spPr>
      </p:pic>
      <p:sp>
        <p:nvSpPr>
          <p:cNvPr id="664" name="-0">
            <a:extLst>
              <a:ext uri="{FF2B5EF4-FFF2-40B4-BE49-F238E27FC236}">
                <a16:creationId xmlns:a16="http://schemas.microsoft.com/office/drawing/2014/main" id="{111B4A49-B930-4A89-A1CD-6CA2B3D95AED}"/>
              </a:ext>
            </a:extLst>
          </p:cNvPr>
          <p:cNvSpPr txBox="1"/>
          <p:nvPr/>
        </p:nvSpPr>
        <p:spPr>
          <a:xfrm>
            <a:off x="922782" y="2630519"/>
            <a:ext cx="223838" cy="419100"/>
          </a:xfrm>
          <a:prstGeom prst="rect">
            <a:avLst/>
          </a:prstGeom>
          <a:noFill/>
        </p:spPr>
        <p:txBody>
          <a:bodyPr vertOverflow="clip" horzOverflow="clip" wrap="square" lIns="0" tIns="0" rIns="0" bIns="0" rtlCol="0" anchor="t">
            <a:spAutoFit/>
          </a:bodyPr>
          <a:lstStyle/>
          <a:p>
            <a:pPr algn="ctr">
              <a:lnSpc>
                <a:spcPts val="3240"/>
              </a:lnSpc>
            </a:pPr>
            <a:r>
              <a:rPr lang="en-US" sz="2160" spc="-22" dirty="0">
                <a:solidFill>
                  <a:srgbClr val="1D46F3">
                    <a:alpha val="100000"/>
                  </a:srgbClr>
                </a:solidFill>
                <a:latin typeface="Space Grotesk" panose="00000700000000000000" pitchFamily="2" charset="0"/>
              </a:rPr>
              <a:t>1</a:t>
            </a:r>
          </a:p>
        </p:txBody>
      </p:sp>
      <p:sp>
        <p:nvSpPr>
          <p:cNvPr id="665" name="Primary Heading-0">
            <a:extLst>
              <a:ext uri="{FF2B5EF4-FFF2-40B4-BE49-F238E27FC236}">
                <a16:creationId xmlns:a16="http://schemas.microsoft.com/office/drawing/2014/main" id="{111B4A49-B930-4A89-A1CD-6CA2B3D95AED}"/>
              </a:ext>
            </a:extLst>
          </p:cNvPr>
          <p:cNvSpPr txBox="1"/>
          <p:nvPr/>
        </p:nvSpPr>
        <p:spPr>
          <a:xfrm>
            <a:off x="1514475" y="2421446"/>
            <a:ext cx="160353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GES Group Alignment</a:t>
            </a:r>
          </a:p>
        </p:txBody>
      </p:sp>
      <p:sp>
        <p:nvSpPr>
          <p:cNvPr id="666" name="Description of a primary heading-0">
            <a:extLst>
              <a:ext uri="{FF2B5EF4-FFF2-40B4-BE49-F238E27FC236}">
                <a16:creationId xmlns:a16="http://schemas.microsoft.com/office/drawing/2014/main" id="{111B4A49-B930-4A89-A1CD-6CA2B3D95AED}"/>
              </a:ext>
            </a:extLst>
          </p:cNvPr>
          <p:cNvSpPr txBox="1"/>
          <p:nvPr/>
        </p:nvSpPr>
        <p:spPr>
          <a:xfrm>
            <a:off x="1514475" y="2905982"/>
            <a:ext cx="160353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Litmus Test utilizes the GES group in the Horizon platform to align access to the SPK’s user access.</a:t>
            </a:r>
          </a:p>
        </p:txBody>
      </p:sp>
      <p:pic>
        <p:nvPicPr>
          <p:cNvPr id="66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95">
            <a:alphaModFix amt="100000"/>
          </a:blip>
          <a:stretch/>
        </p:blipFill>
        <p:spPr>
          <a:xfrm>
            <a:off x="800100" y="4046934"/>
            <a:ext cx="457200" cy="485775"/>
          </a:xfrm>
          <a:prstGeom prst="rect">
            <a:avLst/>
          </a:prstGeom>
        </p:spPr>
      </p:pic>
      <p:sp>
        <p:nvSpPr>
          <p:cNvPr id="668" name="-1">
            <a:extLst>
              <a:ext uri="{FF2B5EF4-FFF2-40B4-BE49-F238E27FC236}">
                <a16:creationId xmlns:a16="http://schemas.microsoft.com/office/drawing/2014/main" id="{111B4A49-B930-4A89-A1CD-6CA2B3D95AED}"/>
              </a:ext>
            </a:extLst>
          </p:cNvPr>
          <p:cNvSpPr txBox="1"/>
          <p:nvPr/>
        </p:nvSpPr>
        <p:spPr>
          <a:xfrm>
            <a:off x="900398" y="4069842"/>
            <a:ext cx="271462" cy="419100"/>
          </a:xfrm>
          <a:prstGeom prst="rect">
            <a:avLst/>
          </a:prstGeom>
          <a:noFill/>
        </p:spPr>
        <p:txBody>
          <a:bodyPr vertOverflow="clip" horzOverflow="clip" wrap="square" lIns="0" tIns="0" rIns="0" bIns="0" rtlCol="0" anchor="t">
            <a:spAutoFit/>
          </a:bodyPr>
          <a:lstStyle/>
          <a:p>
            <a:pPr algn="ctr">
              <a:lnSpc>
                <a:spcPts val="3240"/>
              </a:lnSpc>
            </a:pPr>
            <a:r>
              <a:rPr lang="en-US" sz="2160" spc="-22" dirty="0">
                <a:solidFill>
                  <a:srgbClr val="1D46F3">
                    <a:alpha val="100000"/>
                  </a:srgbClr>
                </a:solidFill>
                <a:latin typeface="Space Grotesk" panose="00000700000000000000" pitchFamily="2" charset="0"/>
              </a:rPr>
              <a:t>2</a:t>
            </a:r>
          </a:p>
        </p:txBody>
      </p:sp>
      <p:sp>
        <p:nvSpPr>
          <p:cNvPr id="669" name="Primary Heading-1">
            <a:extLst>
              <a:ext uri="{FF2B5EF4-FFF2-40B4-BE49-F238E27FC236}">
                <a16:creationId xmlns:a16="http://schemas.microsoft.com/office/drawing/2014/main" id="{111B4A49-B930-4A89-A1CD-6CA2B3D95AED}"/>
              </a:ext>
            </a:extLst>
          </p:cNvPr>
          <p:cNvSpPr txBox="1"/>
          <p:nvPr/>
        </p:nvSpPr>
        <p:spPr>
          <a:xfrm>
            <a:off x="1514475" y="3860768"/>
            <a:ext cx="160353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User Access Validation</a:t>
            </a:r>
          </a:p>
        </p:txBody>
      </p:sp>
      <p:sp>
        <p:nvSpPr>
          <p:cNvPr id="670" name="Description of a primary heading-1">
            <a:extLst>
              <a:ext uri="{FF2B5EF4-FFF2-40B4-BE49-F238E27FC236}">
                <a16:creationId xmlns:a16="http://schemas.microsoft.com/office/drawing/2014/main" id="{111B4A49-B930-4A89-A1CD-6CA2B3D95AED}"/>
              </a:ext>
            </a:extLst>
          </p:cNvPr>
          <p:cNvSpPr txBox="1"/>
          <p:nvPr/>
        </p:nvSpPr>
        <p:spPr>
          <a:xfrm>
            <a:off x="1514475" y="4345305"/>
            <a:ext cx="160353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It validates user access at the SPK’s level but not at the repository level.</a:t>
            </a:r>
          </a:p>
        </p:txBody>
      </p:sp>
      <p:pic>
        <p:nvPicPr>
          <p:cNvPr id="67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97">
            <a:alphaModFix amt="100000"/>
          </a:blip>
          <a:stretch/>
        </p:blipFill>
        <p:spPr>
          <a:xfrm>
            <a:off x="800100" y="5486103"/>
            <a:ext cx="457200" cy="485775"/>
          </a:xfrm>
          <a:prstGeom prst="rect">
            <a:avLst/>
          </a:prstGeom>
        </p:spPr>
      </p:pic>
      <p:sp>
        <p:nvSpPr>
          <p:cNvPr id="672" name="-2">
            <a:extLst>
              <a:ext uri="{FF2B5EF4-FFF2-40B4-BE49-F238E27FC236}">
                <a16:creationId xmlns:a16="http://schemas.microsoft.com/office/drawing/2014/main" id="{111B4A49-B930-4A89-A1CD-6CA2B3D95AED}"/>
              </a:ext>
            </a:extLst>
          </p:cNvPr>
          <p:cNvSpPr txBox="1"/>
          <p:nvPr/>
        </p:nvSpPr>
        <p:spPr>
          <a:xfrm>
            <a:off x="899255" y="5509165"/>
            <a:ext cx="271462" cy="419100"/>
          </a:xfrm>
          <a:prstGeom prst="rect">
            <a:avLst/>
          </a:prstGeom>
          <a:noFill/>
        </p:spPr>
        <p:txBody>
          <a:bodyPr vertOverflow="clip" horzOverflow="clip" wrap="square" lIns="0" tIns="0" rIns="0" bIns="0" rtlCol="0" anchor="t">
            <a:spAutoFit/>
          </a:bodyPr>
          <a:lstStyle/>
          <a:p>
            <a:pPr algn="ctr">
              <a:lnSpc>
                <a:spcPts val="3240"/>
              </a:lnSpc>
            </a:pPr>
            <a:r>
              <a:rPr lang="en-US" sz="2160" spc="-22" dirty="0">
                <a:solidFill>
                  <a:srgbClr val="1D46F3">
                    <a:alpha val="100000"/>
                  </a:srgbClr>
                </a:solidFill>
                <a:latin typeface="Space Grotesk" panose="00000700000000000000" pitchFamily="2" charset="0"/>
              </a:rPr>
              <a:t>3</a:t>
            </a:r>
          </a:p>
        </p:txBody>
      </p:sp>
      <p:sp>
        <p:nvSpPr>
          <p:cNvPr id="673" name="Primary Heading-2">
            <a:extLst>
              <a:ext uri="{FF2B5EF4-FFF2-40B4-BE49-F238E27FC236}">
                <a16:creationId xmlns:a16="http://schemas.microsoft.com/office/drawing/2014/main" id="{111B4A49-B930-4A89-A1CD-6CA2B3D95AED}"/>
              </a:ext>
            </a:extLst>
          </p:cNvPr>
          <p:cNvSpPr txBox="1"/>
          <p:nvPr/>
        </p:nvSpPr>
        <p:spPr>
          <a:xfrm>
            <a:off x="1514475" y="5300091"/>
            <a:ext cx="160353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Permission Classification</a:t>
            </a:r>
          </a:p>
        </p:txBody>
      </p:sp>
      <p:sp>
        <p:nvSpPr>
          <p:cNvPr id="674" name="Description of a primary heading-2">
            <a:extLst>
              <a:ext uri="{FF2B5EF4-FFF2-40B4-BE49-F238E27FC236}">
                <a16:creationId xmlns:a16="http://schemas.microsoft.com/office/drawing/2014/main" id="{111B4A49-B930-4A89-A1CD-6CA2B3D95AED}"/>
              </a:ext>
            </a:extLst>
          </p:cNvPr>
          <p:cNvSpPr txBox="1"/>
          <p:nvPr/>
        </p:nvSpPr>
        <p:spPr>
          <a:xfrm>
            <a:off x="1514475" y="5784628"/>
            <a:ext cx="160353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Permissions are classified as Read and Write.</a:t>
            </a:r>
          </a:p>
        </p:txBody>
      </p:sp>
      <p:pic>
        <p:nvPicPr>
          <p:cNvPr id="67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99">
            <a:alphaModFix amt="100000"/>
          </a:blip>
          <a:stretch/>
        </p:blipFill>
        <p:spPr>
          <a:xfrm>
            <a:off x="800100" y="6925419"/>
            <a:ext cx="457200" cy="485775"/>
          </a:xfrm>
          <a:prstGeom prst="rect">
            <a:avLst/>
          </a:prstGeom>
        </p:spPr>
      </p:pic>
      <p:sp>
        <p:nvSpPr>
          <p:cNvPr id="676" name="-3">
            <a:extLst>
              <a:ext uri="{FF2B5EF4-FFF2-40B4-BE49-F238E27FC236}">
                <a16:creationId xmlns:a16="http://schemas.microsoft.com/office/drawing/2014/main" id="{111B4A49-B930-4A89-A1CD-6CA2B3D95AED}"/>
              </a:ext>
            </a:extLst>
          </p:cNvPr>
          <p:cNvSpPr txBox="1"/>
          <p:nvPr/>
        </p:nvSpPr>
        <p:spPr>
          <a:xfrm>
            <a:off x="895922" y="6948488"/>
            <a:ext cx="280988" cy="419100"/>
          </a:xfrm>
          <a:prstGeom prst="rect">
            <a:avLst/>
          </a:prstGeom>
          <a:noFill/>
        </p:spPr>
        <p:txBody>
          <a:bodyPr vertOverflow="clip" horzOverflow="clip" wrap="square" lIns="0" tIns="0" rIns="0" bIns="0" rtlCol="0" anchor="t">
            <a:spAutoFit/>
          </a:bodyPr>
          <a:lstStyle/>
          <a:p>
            <a:pPr algn="ctr">
              <a:lnSpc>
                <a:spcPts val="3240"/>
              </a:lnSpc>
            </a:pPr>
            <a:r>
              <a:rPr lang="en-US" sz="2160" spc="-22" dirty="0">
                <a:solidFill>
                  <a:srgbClr val="1D46F3">
                    <a:alpha val="100000"/>
                  </a:srgbClr>
                </a:solidFill>
                <a:latin typeface="Space Grotesk" panose="00000700000000000000" pitchFamily="2" charset="0"/>
              </a:rPr>
              <a:t>4</a:t>
            </a:r>
          </a:p>
        </p:txBody>
      </p:sp>
      <p:sp>
        <p:nvSpPr>
          <p:cNvPr id="677" name="Primary Heading-3">
            <a:extLst>
              <a:ext uri="{FF2B5EF4-FFF2-40B4-BE49-F238E27FC236}">
                <a16:creationId xmlns:a16="http://schemas.microsoft.com/office/drawing/2014/main" id="{111B4A49-B930-4A89-A1CD-6CA2B3D95AED}"/>
              </a:ext>
            </a:extLst>
          </p:cNvPr>
          <p:cNvSpPr txBox="1"/>
          <p:nvPr/>
        </p:nvSpPr>
        <p:spPr>
          <a:xfrm>
            <a:off x="1514475" y="6739414"/>
            <a:ext cx="160353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Read Permissions</a:t>
            </a:r>
          </a:p>
        </p:txBody>
      </p:sp>
      <p:sp>
        <p:nvSpPr>
          <p:cNvPr id="678" name="Description of a primary heading-3">
            <a:extLst>
              <a:ext uri="{FF2B5EF4-FFF2-40B4-BE49-F238E27FC236}">
                <a16:creationId xmlns:a16="http://schemas.microsoft.com/office/drawing/2014/main" id="{111B4A49-B930-4A89-A1CD-6CA2B3D95AED}"/>
              </a:ext>
            </a:extLst>
          </p:cNvPr>
          <p:cNvSpPr txBox="1"/>
          <p:nvPr/>
        </p:nvSpPr>
        <p:spPr>
          <a:xfrm>
            <a:off x="1514475" y="7223950"/>
            <a:ext cx="160353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Read permissions allow users to view information for SPK’s on the Litmus UI.</a:t>
            </a:r>
          </a:p>
        </p:txBody>
      </p:sp>
      <p:pic>
        <p:nvPicPr>
          <p:cNvPr id="6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01">
            <a:alphaModFix amt="100000"/>
          </a:blip>
          <a:stretch/>
        </p:blipFill>
        <p:spPr>
          <a:xfrm>
            <a:off x="800100" y="8364736"/>
            <a:ext cx="457200" cy="485775"/>
          </a:xfrm>
          <a:prstGeom prst="rect">
            <a:avLst/>
          </a:prstGeom>
        </p:spPr>
      </p:pic>
      <p:sp>
        <p:nvSpPr>
          <p:cNvPr id="680" name="-4">
            <a:extLst>
              <a:ext uri="{FF2B5EF4-FFF2-40B4-BE49-F238E27FC236}">
                <a16:creationId xmlns:a16="http://schemas.microsoft.com/office/drawing/2014/main" id="{111B4A49-B930-4A89-A1CD-6CA2B3D95AED}"/>
              </a:ext>
            </a:extLst>
          </p:cNvPr>
          <p:cNvSpPr txBox="1"/>
          <p:nvPr/>
        </p:nvSpPr>
        <p:spPr>
          <a:xfrm>
            <a:off x="900303" y="8387810"/>
            <a:ext cx="271462" cy="419100"/>
          </a:xfrm>
          <a:prstGeom prst="rect">
            <a:avLst/>
          </a:prstGeom>
          <a:noFill/>
        </p:spPr>
        <p:txBody>
          <a:bodyPr vertOverflow="clip" horzOverflow="clip" wrap="square" lIns="0" tIns="0" rIns="0" bIns="0" rtlCol="0" anchor="t">
            <a:spAutoFit/>
          </a:bodyPr>
          <a:lstStyle/>
          <a:p>
            <a:pPr algn="ctr">
              <a:lnSpc>
                <a:spcPts val="3240"/>
              </a:lnSpc>
            </a:pPr>
            <a:r>
              <a:rPr lang="en-US" sz="2160" spc="-22" dirty="0">
                <a:solidFill>
                  <a:srgbClr val="1D46F3">
                    <a:alpha val="100000"/>
                  </a:srgbClr>
                </a:solidFill>
                <a:latin typeface="Space Grotesk" panose="00000700000000000000" pitchFamily="2" charset="0"/>
              </a:rPr>
              <a:t>5</a:t>
            </a:r>
          </a:p>
        </p:txBody>
      </p:sp>
      <p:sp>
        <p:nvSpPr>
          <p:cNvPr id="681" name="Primary Heading-4">
            <a:extLst>
              <a:ext uri="{FF2B5EF4-FFF2-40B4-BE49-F238E27FC236}">
                <a16:creationId xmlns:a16="http://schemas.microsoft.com/office/drawing/2014/main" id="{111B4A49-B930-4A89-A1CD-6CA2B3D95AED}"/>
              </a:ext>
            </a:extLst>
          </p:cNvPr>
          <p:cNvSpPr txBox="1"/>
          <p:nvPr/>
        </p:nvSpPr>
        <p:spPr>
          <a:xfrm>
            <a:off x="1514475" y="8178736"/>
            <a:ext cx="160353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Write Permissions</a:t>
            </a:r>
          </a:p>
        </p:txBody>
      </p:sp>
      <p:sp>
        <p:nvSpPr>
          <p:cNvPr id="682" name="Description of a primary heading-4">
            <a:extLst>
              <a:ext uri="{FF2B5EF4-FFF2-40B4-BE49-F238E27FC236}">
                <a16:creationId xmlns:a16="http://schemas.microsoft.com/office/drawing/2014/main" id="{111B4A49-B930-4A89-A1CD-6CA2B3D95AED}"/>
              </a:ext>
            </a:extLst>
          </p:cNvPr>
          <p:cNvSpPr txBox="1"/>
          <p:nvPr/>
        </p:nvSpPr>
        <p:spPr>
          <a:xfrm>
            <a:off x="1514475" y="8663273"/>
            <a:ext cx="160353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Write permissions allow users to perform configuration and execution actions.</a:t>
            </a:r>
          </a:p>
        </p:txBody>
      </p:sp>
      <p:sp>
        <p:nvSpPr>
          <p:cNvPr id="683" name="Click here to edit title-410">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Roles and Permissions in Litmus Test</a:t>
            </a:r>
          </a:p>
        </p:txBody>
      </p:sp>
    </p:spTree>
    <p:extLst>
      <p:ext uri="{BB962C8B-B14F-4D97-AF65-F5344CB8AC3E}">
        <p14:creationId xmlns:p14="http://schemas.microsoft.com/office/powerpoint/2010/main" val="3648047976"/>
      </p:ext>
    </p:extLst>
  </p:cSld>
  <p:clrMapOvr>
    <a:masterClrMapping/>
  </p:clrMapOvr>
</p:sld>
</file>

<file path=ppt/slides/slide1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684" name=""/>
        <p:cNvGrpSpPr/>
        <p:nvPr/>
      </p:nvGrpSpPr>
      <p:grpSpPr>
        <a:xfrm>
          <a:off x="0" y="0"/>
          <a:ext cx="0" cy="0"/>
          <a:chOff x="0" y="0"/>
          <a:chExt cx="0" cy="0"/>
        </a:xfrm>
      </p:grpSpPr>
      <p:pic>
        <p:nvPicPr>
          <p:cNvPr id="68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05">
            <a:alphaModFix amt="100000"/>
          </a:blip>
          <a:stretch/>
        </p:blipFill>
        <p:spPr>
          <a:xfrm>
            <a:off x="0" y="0"/>
            <a:ext cx="18288000" cy="10287000"/>
          </a:xfrm>
          <a:prstGeom prst="rect">
            <a:avLst/>
          </a:prstGeom>
        </p:spPr>
      </p:pic>
      <p:pic>
        <p:nvPicPr>
          <p:cNvPr id="68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07">
            <a:alphaModFix amt="100000"/>
          </a:blip>
          <a:stretch/>
        </p:blipFill>
        <p:spPr>
          <a:xfrm>
            <a:off x="0" y="0"/>
            <a:ext cx="18288000" cy="10287000"/>
          </a:xfrm>
          <a:prstGeom prst="rect">
            <a:avLst/>
          </a:prstGeom>
        </p:spPr>
      </p:pic>
      <p:pic>
        <p:nvPicPr>
          <p:cNvPr id="68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09">
            <a:alphaModFix amt="100000"/>
          </a:blip>
          <a:stretch/>
        </p:blipFill>
        <p:spPr>
          <a:xfrm>
            <a:off x="800100" y="3157538"/>
            <a:ext cx="533400" cy="561975"/>
          </a:xfrm>
          <a:prstGeom prst="rect">
            <a:avLst/>
          </a:prstGeom>
        </p:spPr>
      </p:pic>
      <p:sp>
        <p:nvSpPr>
          <p:cNvPr id="689" name="-0">
            <a:extLst>
              <a:ext uri="{FF2B5EF4-FFF2-40B4-BE49-F238E27FC236}">
                <a16:creationId xmlns:a16="http://schemas.microsoft.com/office/drawing/2014/main" id="{111B4A49-B930-4A89-A1CD-6CA2B3D95AED}"/>
              </a:ext>
            </a:extLst>
          </p:cNvPr>
          <p:cNvSpPr txBox="1"/>
          <p:nvPr/>
        </p:nvSpPr>
        <p:spPr>
          <a:xfrm>
            <a:off x="951166" y="3184303"/>
            <a:ext cx="24288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1</a:t>
            </a:r>
          </a:p>
        </p:txBody>
      </p:sp>
      <p:sp>
        <p:nvSpPr>
          <p:cNvPr id="690" name="Primary Heading-0">
            <a:extLst>
              <a:ext uri="{FF2B5EF4-FFF2-40B4-BE49-F238E27FC236}">
                <a16:creationId xmlns:a16="http://schemas.microsoft.com/office/drawing/2014/main" id="{111B4A49-B930-4A89-A1CD-6CA2B3D95AED}"/>
              </a:ext>
            </a:extLst>
          </p:cNvPr>
          <p:cNvSpPr txBox="1"/>
          <p:nvPr/>
        </p:nvSpPr>
        <p:spPr>
          <a:xfrm>
            <a:off x="752475" y="4129088"/>
            <a:ext cx="31003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Jenkins Configuration</a:t>
            </a:r>
          </a:p>
        </p:txBody>
      </p:sp>
      <p:sp>
        <p:nvSpPr>
          <p:cNvPr id="691" name="Description of a primary heading-0">
            <a:extLst>
              <a:ext uri="{FF2B5EF4-FFF2-40B4-BE49-F238E27FC236}">
                <a16:creationId xmlns:a16="http://schemas.microsoft.com/office/drawing/2014/main" id="{111B4A49-B930-4A89-A1CD-6CA2B3D95AED}"/>
              </a:ext>
            </a:extLst>
          </p:cNvPr>
          <p:cNvSpPr txBox="1"/>
          <p:nvPr/>
        </p:nvSpPr>
        <p:spPr>
          <a:xfrm>
            <a:off x="752475" y="4670870"/>
            <a:ext cx="310038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Jenkins can be set up to monitor the developer's code repository.</a:t>
            </a:r>
          </a:p>
        </p:txBody>
      </p:sp>
      <p:pic>
        <p:nvPicPr>
          <p:cNvPr id="69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11">
            <a:alphaModFix amt="100000"/>
          </a:blip>
          <a:stretch/>
        </p:blipFill>
        <p:spPr>
          <a:xfrm>
            <a:off x="4219575" y="3157538"/>
            <a:ext cx="533400" cy="561975"/>
          </a:xfrm>
          <a:prstGeom prst="rect">
            <a:avLst/>
          </a:prstGeom>
        </p:spPr>
      </p:pic>
      <p:sp>
        <p:nvSpPr>
          <p:cNvPr id="693" name="-1">
            <a:extLst>
              <a:ext uri="{FF2B5EF4-FFF2-40B4-BE49-F238E27FC236}">
                <a16:creationId xmlns:a16="http://schemas.microsoft.com/office/drawing/2014/main" id="{111B4A49-B930-4A89-A1CD-6CA2B3D95AED}"/>
              </a:ext>
            </a:extLst>
          </p:cNvPr>
          <p:cNvSpPr txBox="1"/>
          <p:nvPr/>
        </p:nvSpPr>
        <p:spPr>
          <a:xfrm>
            <a:off x="4344448" y="3184303"/>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2</a:t>
            </a:r>
          </a:p>
        </p:txBody>
      </p:sp>
      <p:sp>
        <p:nvSpPr>
          <p:cNvPr id="694" name="Primary Heading-1">
            <a:extLst>
              <a:ext uri="{FF2B5EF4-FFF2-40B4-BE49-F238E27FC236}">
                <a16:creationId xmlns:a16="http://schemas.microsoft.com/office/drawing/2014/main" id="{111B4A49-B930-4A89-A1CD-6CA2B3D95AED}"/>
              </a:ext>
            </a:extLst>
          </p:cNvPr>
          <p:cNvSpPr txBox="1"/>
          <p:nvPr/>
        </p:nvSpPr>
        <p:spPr>
          <a:xfrm>
            <a:off x="4171950" y="4129088"/>
            <a:ext cx="3100388" cy="790575"/>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Code Commit Notification</a:t>
            </a:r>
          </a:p>
        </p:txBody>
      </p:sp>
      <p:sp>
        <p:nvSpPr>
          <p:cNvPr id="695" name="Description of a primary heading-1">
            <a:extLst>
              <a:ext uri="{FF2B5EF4-FFF2-40B4-BE49-F238E27FC236}">
                <a16:creationId xmlns:a16="http://schemas.microsoft.com/office/drawing/2014/main" id="{111B4A49-B930-4A89-A1CD-6CA2B3D95AED}"/>
              </a:ext>
            </a:extLst>
          </p:cNvPr>
          <p:cNvSpPr txBox="1"/>
          <p:nvPr/>
        </p:nvSpPr>
        <p:spPr>
          <a:xfrm>
            <a:off x="4171950" y="5060156"/>
            <a:ext cx="3100388"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When a developer commits new code, such as a bug fix, Jenkins is notified via a webhook or polling.</a:t>
            </a:r>
          </a:p>
        </p:txBody>
      </p:sp>
      <p:pic>
        <p:nvPicPr>
          <p:cNvPr id="69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13">
            <a:alphaModFix amt="100000"/>
          </a:blip>
          <a:stretch/>
        </p:blipFill>
        <p:spPr>
          <a:xfrm>
            <a:off x="7639050" y="3157538"/>
            <a:ext cx="533400" cy="561975"/>
          </a:xfrm>
          <a:prstGeom prst="rect">
            <a:avLst/>
          </a:prstGeom>
        </p:spPr>
      </p:pic>
      <p:sp>
        <p:nvSpPr>
          <p:cNvPr id="697" name="-2">
            <a:extLst>
              <a:ext uri="{FF2B5EF4-FFF2-40B4-BE49-F238E27FC236}">
                <a16:creationId xmlns:a16="http://schemas.microsoft.com/office/drawing/2014/main" id="{111B4A49-B930-4A89-A1CD-6CA2B3D95AED}"/>
              </a:ext>
            </a:extLst>
          </p:cNvPr>
          <p:cNvSpPr txBox="1"/>
          <p:nvPr/>
        </p:nvSpPr>
        <p:spPr>
          <a:xfrm>
            <a:off x="7762684" y="3184303"/>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3</a:t>
            </a:r>
          </a:p>
        </p:txBody>
      </p:sp>
      <p:sp>
        <p:nvSpPr>
          <p:cNvPr id="698" name="Primary Heading-2">
            <a:extLst>
              <a:ext uri="{FF2B5EF4-FFF2-40B4-BE49-F238E27FC236}">
                <a16:creationId xmlns:a16="http://schemas.microsoft.com/office/drawing/2014/main" id="{111B4A49-B930-4A89-A1CD-6CA2B3D95AED}"/>
              </a:ext>
            </a:extLst>
          </p:cNvPr>
          <p:cNvSpPr txBox="1"/>
          <p:nvPr/>
        </p:nvSpPr>
        <p:spPr>
          <a:xfrm>
            <a:off x="7591425" y="4129088"/>
            <a:ext cx="3100388" cy="790575"/>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Automation Test Triggering</a:t>
            </a:r>
          </a:p>
        </p:txBody>
      </p:sp>
      <p:sp>
        <p:nvSpPr>
          <p:cNvPr id="699" name="Description of a primary heading-2">
            <a:extLst>
              <a:ext uri="{FF2B5EF4-FFF2-40B4-BE49-F238E27FC236}">
                <a16:creationId xmlns:a16="http://schemas.microsoft.com/office/drawing/2014/main" id="{111B4A49-B930-4A89-A1CD-6CA2B3D95AED}"/>
              </a:ext>
            </a:extLst>
          </p:cNvPr>
          <p:cNvSpPr txBox="1"/>
          <p:nvPr/>
        </p:nvSpPr>
        <p:spPr>
          <a:xfrm>
            <a:off x="7591425" y="5060156"/>
            <a:ext cx="3100388" cy="20764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Upon detecting a new code commit, Litmus-XLR integration can initiate the automation test pipeline stored in a separate test automation repository.</a:t>
            </a:r>
          </a:p>
        </p:txBody>
      </p:sp>
      <p:sp>
        <p:nvSpPr>
          <p:cNvPr id="700" name="Click here to edit title-475">
            <a:extLst>
              <a:ext uri="{FF2B5EF4-FFF2-40B4-BE49-F238E27FC236}">
                <a16:creationId xmlns:a16="http://schemas.microsoft.com/office/drawing/2014/main" id="{111B4A49-B930-4A89-A1CD-6CA2B3D95AED}"/>
              </a:ext>
            </a:extLst>
          </p:cNvPr>
          <p:cNvSpPr txBox="1"/>
          <p:nvPr/>
        </p:nvSpPr>
        <p:spPr>
          <a:xfrm>
            <a:off x="11420475" y="4114800"/>
            <a:ext cx="6129338" cy="2000250"/>
          </a:xfrm>
          <a:prstGeom prst="rect">
            <a:avLst/>
          </a:prstGeom>
          <a:noFill/>
        </p:spPr>
        <p:txBody>
          <a:bodyPr vertOverflow="clip" horzOverflow="clip" wrap="square" lIns="0" tIns="0" rIns="0" bIns="0" rtlCol="0" anchor="t">
            <a:spAutoFit/>
          </a:bodyPr>
          <a:lstStyle/>
          <a:p>
            <a:pPr algn="r">
              <a:lnSpc>
                <a:spcPts val="5208"/>
              </a:lnSpc>
            </a:pPr>
            <a:r>
              <a:rPr lang="en-US" sz="4200" b="1" spc="-42" dirty="0">
                <a:solidFill>
                  <a:srgbClr val="1D46F3">
                    <a:alpha val="100000"/>
                  </a:srgbClr>
                </a:solidFill>
                <a:latin typeface="Space Grotesk" panose="00000700000000000000" pitchFamily="2" charset="0"/>
              </a:rPr>
              <a:t>Jenkins and Developer Code Repository Integration</a:t>
            </a:r>
          </a:p>
        </p:txBody>
      </p:sp>
    </p:spTree>
    <p:extLst>
      <p:ext uri="{BB962C8B-B14F-4D97-AF65-F5344CB8AC3E}">
        <p14:creationId xmlns:p14="http://schemas.microsoft.com/office/powerpoint/2010/main" val="3648047976"/>
      </p:ext>
    </p:extLst>
  </p:cSld>
  <p:clrMapOvr>
    <a:masterClrMapping/>
  </p:clrMapOvr>
</p:sld>
</file>

<file path=ppt/slides/slide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305" name=""/>
        <p:cNvGrpSpPr/>
        <p:nvPr/>
      </p:nvGrpSpPr>
      <p:grpSpPr>
        <a:xfrm>
          <a:off x="0" y="0"/>
          <a:ext cx="0" cy="0"/>
          <a:chOff x="0" y="0"/>
          <a:chExt cx="0" cy="0"/>
        </a:xfrm>
      </p:grpSpPr>
      <p:pic>
        <p:nvPicPr>
          <p:cNvPr id="3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9">
            <a:alphaModFix amt="100000"/>
          </a:blip>
          <a:stretch/>
        </p:blipFill>
        <p:spPr>
          <a:xfrm>
            <a:off x="0" y="0"/>
            <a:ext cx="18288000" cy="10287000"/>
          </a:xfrm>
          <a:prstGeom prst="rect">
            <a:avLst/>
          </a:prstGeom>
        </p:spPr>
      </p:pic>
      <p:pic>
        <p:nvPicPr>
          <p:cNvPr id="30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1">
            <a:alphaModFix amt="100000"/>
          </a:blip>
          <a:stretch/>
        </p:blipFill>
        <p:spPr>
          <a:xfrm>
            <a:off x="0" y="0"/>
            <a:ext cx="18288000" cy="10287000"/>
          </a:xfrm>
          <a:prstGeom prst="rect">
            <a:avLst/>
          </a:prstGeom>
        </p:spPr>
      </p:pic>
      <p:pic>
        <p:nvPicPr>
          <p:cNvPr id="30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3">
            <a:alphaModFix amt="100000"/>
          </a:blip>
          <a:stretch/>
        </p:blipFill>
        <p:spPr>
          <a:xfrm>
            <a:off x="800100" y="3530500"/>
            <a:ext cx="8248650" cy="2095500"/>
          </a:xfrm>
          <a:prstGeom prst="rect">
            <a:avLst/>
          </a:prstGeom>
        </p:spPr>
      </p:pic>
      <p:sp>
        <p:nvSpPr>
          <p:cNvPr id="310" name="Primary Heading-0">
            <a:extLst>
              <a:ext uri="{FF2B5EF4-FFF2-40B4-BE49-F238E27FC236}">
                <a16:creationId xmlns:a16="http://schemas.microsoft.com/office/drawing/2014/main" id="{111B4A49-B930-4A89-A1CD-6CA2B3D95AED}"/>
              </a:ext>
            </a:extLst>
          </p:cNvPr>
          <p:cNvSpPr txBox="1"/>
          <p:nvPr/>
        </p:nvSpPr>
        <p:spPr>
          <a:xfrm>
            <a:off x="1057275" y="4140136"/>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Integrated SDLC Platform</a:t>
            </a:r>
          </a:p>
        </p:txBody>
      </p:sp>
      <p:sp>
        <p:nvSpPr>
          <p:cNvPr id="311" name="Description of a primary heading-0">
            <a:extLst>
              <a:ext uri="{FF2B5EF4-FFF2-40B4-BE49-F238E27FC236}">
                <a16:creationId xmlns:a16="http://schemas.microsoft.com/office/drawing/2014/main" id="{111B4A49-B930-4A89-A1CD-6CA2B3D95AED}"/>
              </a:ext>
            </a:extLst>
          </p:cNvPr>
          <p:cNvSpPr txBox="1"/>
          <p:nvPr/>
        </p:nvSpPr>
        <p:spPr>
          <a:xfrm>
            <a:off x="1057275" y="4624673"/>
            <a:ext cx="774858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Horizon is an SDLC enterprise platform that integrates a suite of tools designed to support agile software delivery.</a:t>
            </a:r>
          </a:p>
        </p:txBody>
      </p:sp>
      <p:pic>
        <p:nvPicPr>
          <p:cNvPr id="31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5">
            <a:alphaModFix amt="100000"/>
          </a:blip>
          <a:stretch/>
        </p:blipFill>
        <p:spPr>
          <a:xfrm>
            <a:off x="9239250" y="3530500"/>
            <a:ext cx="8248650" cy="2095500"/>
          </a:xfrm>
          <a:prstGeom prst="rect">
            <a:avLst/>
          </a:prstGeom>
        </p:spPr>
      </p:pic>
      <p:sp>
        <p:nvSpPr>
          <p:cNvPr id="313" name="Primary Heading-1">
            <a:extLst>
              <a:ext uri="{FF2B5EF4-FFF2-40B4-BE49-F238E27FC236}">
                <a16:creationId xmlns:a16="http://schemas.microsoft.com/office/drawing/2014/main" id="{111B4A49-B930-4A89-A1CD-6CA2B3D95AED}"/>
              </a:ext>
            </a:extLst>
          </p:cNvPr>
          <p:cNvSpPr txBox="1"/>
          <p:nvPr/>
        </p:nvSpPr>
        <p:spPr>
          <a:xfrm>
            <a:off x="9496425" y="4140136"/>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Standardized Tools and Processes</a:t>
            </a:r>
          </a:p>
        </p:txBody>
      </p:sp>
      <p:sp>
        <p:nvSpPr>
          <p:cNvPr id="314" name="Description of a primary heading-1">
            <a:extLst>
              <a:ext uri="{FF2B5EF4-FFF2-40B4-BE49-F238E27FC236}">
                <a16:creationId xmlns:a16="http://schemas.microsoft.com/office/drawing/2014/main" id="{111B4A49-B930-4A89-A1CD-6CA2B3D95AED}"/>
              </a:ext>
            </a:extLst>
          </p:cNvPr>
          <p:cNvSpPr txBox="1"/>
          <p:nvPr/>
        </p:nvSpPr>
        <p:spPr>
          <a:xfrm>
            <a:off x="9496425" y="4624673"/>
            <a:ext cx="774858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platform utilizes standardized tools and processes to streamline and automate manual functions in the software delivery lifecycle.</a:t>
            </a:r>
          </a:p>
        </p:txBody>
      </p:sp>
      <p:pic>
        <p:nvPicPr>
          <p:cNvPr id="31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7">
            <a:alphaModFix amt="100000"/>
          </a:blip>
          <a:stretch/>
        </p:blipFill>
        <p:spPr>
          <a:xfrm>
            <a:off x="800100" y="5810250"/>
            <a:ext cx="8248650" cy="2095500"/>
          </a:xfrm>
          <a:prstGeom prst="rect">
            <a:avLst/>
          </a:prstGeom>
        </p:spPr>
      </p:pic>
      <p:sp>
        <p:nvSpPr>
          <p:cNvPr id="316" name="Primary Heading-2">
            <a:extLst>
              <a:ext uri="{FF2B5EF4-FFF2-40B4-BE49-F238E27FC236}">
                <a16:creationId xmlns:a16="http://schemas.microsoft.com/office/drawing/2014/main" id="{111B4A49-B930-4A89-A1CD-6CA2B3D95AED}"/>
              </a:ext>
            </a:extLst>
          </p:cNvPr>
          <p:cNvSpPr txBox="1"/>
          <p:nvPr/>
        </p:nvSpPr>
        <p:spPr>
          <a:xfrm>
            <a:off x="1057275" y="6419850"/>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Automation of Delivery Process</a:t>
            </a:r>
          </a:p>
        </p:txBody>
      </p:sp>
      <p:sp>
        <p:nvSpPr>
          <p:cNvPr id="317" name="Description of a primary heading-2">
            <a:extLst>
              <a:ext uri="{FF2B5EF4-FFF2-40B4-BE49-F238E27FC236}">
                <a16:creationId xmlns:a16="http://schemas.microsoft.com/office/drawing/2014/main" id="{111B4A49-B930-4A89-A1CD-6CA2B3D95AED}"/>
              </a:ext>
            </a:extLst>
          </p:cNvPr>
          <p:cNvSpPr txBox="1"/>
          <p:nvPr/>
        </p:nvSpPr>
        <p:spPr>
          <a:xfrm>
            <a:off x="1057275" y="6904482"/>
            <a:ext cx="774858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Horizon automates the delivery process through the use of Continuous Integration (CI) and Continuous Delivery (CD) pipelines</a:t>
            </a:r>
          </a:p>
        </p:txBody>
      </p:sp>
      <p:pic>
        <p:nvPicPr>
          <p:cNvPr id="3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mt="100000"/>
          </a:blip>
          <a:stretch/>
        </p:blipFill>
        <p:spPr>
          <a:xfrm>
            <a:off x="9239250" y="5810250"/>
            <a:ext cx="8248650" cy="2095500"/>
          </a:xfrm>
          <a:prstGeom prst="rect">
            <a:avLst/>
          </a:prstGeom>
        </p:spPr>
      </p:pic>
      <p:sp>
        <p:nvSpPr>
          <p:cNvPr id="319" name="Description of a primary heading-3">
            <a:extLst>
              <a:ext uri="{FF2B5EF4-FFF2-40B4-BE49-F238E27FC236}">
                <a16:creationId xmlns:a16="http://schemas.microsoft.com/office/drawing/2014/main" id="{111B4A49-B930-4A89-A1CD-6CA2B3D95AED}"/>
              </a:ext>
            </a:extLst>
          </p:cNvPr>
          <p:cNvSpPr txBox="1"/>
          <p:nvPr/>
        </p:nvSpPr>
        <p:spPr>
          <a:xfrm>
            <a:off x="9496425" y="6904482"/>
            <a:ext cx="774858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Horizon platform includes various tools that cater to different processes within the SDLC, enhancing overall efficiency.</a:t>
            </a:r>
          </a:p>
        </p:txBody>
      </p:sp>
      <p:sp>
        <p:nvSpPr>
          <p:cNvPr id="320" name="Click here to edit title-414">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Horizon Overview</a:t>
            </a:r>
          </a:p>
        </p:txBody>
      </p:sp>
    </p:spTree>
    <p:extLst>
      <p:ext uri="{BB962C8B-B14F-4D97-AF65-F5344CB8AC3E}">
        <p14:creationId xmlns:p14="http://schemas.microsoft.com/office/powerpoint/2010/main" val="3648047976"/>
      </p:ext>
    </p:extLst>
  </p:cSld>
  <p:clrMapOvr>
    <a:masterClrMapping/>
  </p:clrMapOvr>
</p:sld>
</file>

<file path=ppt/slides/slide2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701" name=""/>
        <p:cNvGrpSpPr/>
        <p:nvPr/>
      </p:nvGrpSpPr>
      <p:grpSpPr>
        <a:xfrm>
          <a:off x="0" y="0"/>
          <a:ext cx="0" cy="0"/>
          <a:chOff x="0" y="0"/>
          <a:chExt cx="0" cy="0"/>
        </a:xfrm>
      </p:grpSpPr>
      <p:pic>
        <p:nvPicPr>
          <p:cNvPr id="7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17">
            <a:alphaModFix amt="100000"/>
          </a:blip>
          <a:stretch/>
        </p:blipFill>
        <p:spPr>
          <a:xfrm>
            <a:off x="0" y="0"/>
            <a:ext cx="18288000" cy="10287000"/>
          </a:xfrm>
          <a:prstGeom prst="rect">
            <a:avLst/>
          </a:prstGeom>
        </p:spPr>
      </p:pic>
      <p:pic>
        <p:nvPicPr>
          <p:cNvPr id="7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19">
            <a:alphaModFix amt="100000"/>
          </a:blip>
          <a:stretch/>
        </p:blipFill>
        <p:spPr>
          <a:xfrm>
            <a:off x="0" y="0"/>
            <a:ext cx="18288000" cy="10287000"/>
          </a:xfrm>
          <a:prstGeom prst="rect">
            <a:avLst/>
          </a:prstGeom>
        </p:spPr>
      </p:pic>
      <p:pic>
        <p:nvPicPr>
          <p:cNvPr id="7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21">
            <a:alphaModFix amt="100000"/>
          </a:blip>
          <a:stretch/>
        </p:blipFill>
        <p:spPr>
          <a:xfrm>
            <a:off x="895350" y="5410200"/>
            <a:ext cx="5372100" cy="628650"/>
          </a:xfrm>
          <a:prstGeom prst="rect">
            <a:avLst/>
          </a:prstGeom>
        </p:spPr>
      </p:pic>
      <p:pic>
        <p:nvPicPr>
          <p:cNvPr id="70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23">
            <a:alphaModFix amt="100000"/>
          </a:blip>
          <a:stretch/>
        </p:blipFill>
        <p:spPr>
          <a:xfrm>
            <a:off x="962025" y="5457825"/>
            <a:ext cx="533400" cy="533400"/>
          </a:xfrm>
          <a:prstGeom prst="rect">
            <a:avLst/>
          </a:prstGeom>
        </p:spPr>
      </p:pic>
      <p:sp>
        <p:nvSpPr>
          <p:cNvPr id="707" name="-0">
            <a:extLst>
              <a:ext uri="{FF2B5EF4-FFF2-40B4-BE49-F238E27FC236}">
                <a16:creationId xmlns:a16="http://schemas.microsoft.com/office/drawing/2014/main" id="{111B4A49-B930-4A89-A1CD-6CA2B3D95AED}"/>
              </a:ext>
            </a:extLst>
          </p:cNvPr>
          <p:cNvSpPr txBox="1"/>
          <p:nvPr/>
        </p:nvSpPr>
        <p:spPr>
          <a:xfrm>
            <a:off x="1113092" y="5484495"/>
            <a:ext cx="24288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1</a:t>
            </a:r>
          </a:p>
        </p:txBody>
      </p:sp>
      <p:sp>
        <p:nvSpPr>
          <p:cNvPr id="708" name="Primary Heading-0">
            <a:extLst>
              <a:ext uri="{FF2B5EF4-FFF2-40B4-BE49-F238E27FC236}">
                <a16:creationId xmlns:a16="http://schemas.microsoft.com/office/drawing/2014/main" id="{111B4A49-B930-4A89-A1CD-6CA2B3D95AED}"/>
              </a:ext>
            </a:extLst>
          </p:cNvPr>
          <p:cNvSpPr txBox="1"/>
          <p:nvPr/>
        </p:nvSpPr>
        <p:spPr>
          <a:xfrm>
            <a:off x="847725" y="6343650"/>
            <a:ext cx="5481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Developer commits code</a:t>
            </a:r>
          </a:p>
        </p:txBody>
      </p:sp>
      <p:sp>
        <p:nvSpPr>
          <p:cNvPr id="709" name="Description of a primary heading-0">
            <a:extLst>
              <a:ext uri="{FF2B5EF4-FFF2-40B4-BE49-F238E27FC236}">
                <a16:creationId xmlns:a16="http://schemas.microsoft.com/office/drawing/2014/main" id="{111B4A49-B930-4A89-A1CD-6CA2B3D95AED}"/>
              </a:ext>
            </a:extLst>
          </p:cNvPr>
          <p:cNvSpPr txBox="1"/>
          <p:nvPr/>
        </p:nvSpPr>
        <p:spPr>
          <a:xfrm>
            <a:off x="847725" y="6828282"/>
            <a:ext cx="54816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developer commits code to the developer repository.</a:t>
            </a:r>
          </a:p>
        </p:txBody>
      </p:sp>
      <p:pic>
        <p:nvPicPr>
          <p:cNvPr id="71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25">
            <a:alphaModFix amt="100000"/>
          </a:blip>
          <a:stretch/>
        </p:blipFill>
        <p:spPr>
          <a:xfrm>
            <a:off x="6457950" y="5353050"/>
            <a:ext cx="5372100" cy="628650"/>
          </a:xfrm>
          <a:prstGeom prst="rect">
            <a:avLst/>
          </a:prstGeom>
        </p:spPr>
      </p:pic>
      <p:pic>
        <p:nvPicPr>
          <p:cNvPr id="71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27">
            <a:alphaModFix amt="100000"/>
          </a:blip>
          <a:stretch/>
        </p:blipFill>
        <p:spPr>
          <a:xfrm>
            <a:off x="6524625" y="5400675"/>
            <a:ext cx="533400" cy="533400"/>
          </a:xfrm>
          <a:prstGeom prst="rect">
            <a:avLst/>
          </a:prstGeom>
        </p:spPr>
      </p:pic>
      <p:sp>
        <p:nvSpPr>
          <p:cNvPr id="712" name="-1">
            <a:extLst>
              <a:ext uri="{FF2B5EF4-FFF2-40B4-BE49-F238E27FC236}">
                <a16:creationId xmlns:a16="http://schemas.microsoft.com/office/drawing/2014/main" id="{111B4A49-B930-4A89-A1CD-6CA2B3D95AED}"/>
              </a:ext>
            </a:extLst>
          </p:cNvPr>
          <p:cNvSpPr txBox="1"/>
          <p:nvPr/>
        </p:nvSpPr>
        <p:spPr>
          <a:xfrm>
            <a:off x="6649498" y="5427345"/>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2</a:t>
            </a:r>
          </a:p>
        </p:txBody>
      </p:sp>
      <p:sp>
        <p:nvSpPr>
          <p:cNvPr id="713" name="Primary Heading-1">
            <a:extLst>
              <a:ext uri="{FF2B5EF4-FFF2-40B4-BE49-F238E27FC236}">
                <a16:creationId xmlns:a16="http://schemas.microsoft.com/office/drawing/2014/main" id="{111B4A49-B930-4A89-A1CD-6CA2B3D95AED}"/>
              </a:ext>
            </a:extLst>
          </p:cNvPr>
          <p:cNvSpPr txBox="1"/>
          <p:nvPr/>
        </p:nvSpPr>
        <p:spPr>
          <a:xfrm>
            <a:off x="6410325" y="3528250"/>
            <a:ext cx="5481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Jenkins triggers pipeline</a:t>
            </a:r>
          </a:p>
        </p:txBody>
      </p:sp>
      <p:sp>
        <p:nvSpPr>
          <p:cNvPr id="714" name="Description of a primary heading-1">
            <a:extLst>
              <a:ext uri="{FF2B5EF4-FFF2-40B4-BE49-F238E27FC236}">
                <a16:creationId xmlns:a16="http://schemas.microsoft.com/office/drawing/2014/main" id="{111B4A49-B930-4A89-A1CD-6CA2B3D95AED}"/>
              </a:ext>
            </a:extLst>
          </p:cNvPr>
          <p:cNvSpPr txBox="1"/>
          <p:nvPr/>
        </p:nvSpPr>
        <p:spPr>
          <a:xfrm>
            <a:off x="6410325" y="4012882"/>
            <a:ext cx="548163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Jenkins detects the new commit and triggers the test automation pipeline by pulling the latest test scripts from the test automation repository.</a:t>
            </a:r>
          </a:p>
        </p:txBody>
      </p:sp>
      <p:pic>
        <p:nvPicPr>
          <p:cNvPr id="71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29">
            <a:alphaModFix amt="100000"/>
          </a:blip>
          <a:stretch/>
        </p:blipFill>
        <p:spPr>
          <a:xfrm>
            <a:off x="12020550" y="5410200"/>
            <a:ext cx="5372100" cy="628650"/>
          </a:xfrm>
          <a:prstGeom prst="rect">
            <a:avLst/>
          </a:prstGeom>
        </p:spPr>
      </p:pic>
      <p:pic>
        <p:nvPicPr>
          <p:cNvPr id="71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31">
            <a:alphaModFix amt="100000"/>
          </a:blip>
          <a:stretch/>
        </p:blipFill>
        <p:spPr>
          <a:xfrm>
            <a:off x="12087225" y="5457825"/>
            <a:ext cx="533400" cy="533400"/>
          </a:xfrm>
          <a:prstGeom prst="rect">
            <a:avLst/>
          </a:prstGeom>
        </p:spPr>
      </p:pic>
      <p:sp>
        <p:nvSpPr>
          <p:cNvPr id="717" name="-2">
            <a:extLst>
              <a:ext uri="{FF2B5EF4-FFF2-40B4-BE49-F238E27FC236}">
                <a16:creationId xmlns:a16="http://schemas.microsoft.com/office/drawing/2014/main" id="{111B4A49-B930-4A89-A1CD-6CA2B3D95AED}"/>
              </a:ext>
            </a:extLst>
          </p:cNvPr>
          <p:cNvSpPr txBox="1"/>
          <p:nvPr/>
        </p:nvSpPr>
        <p:spPr>
          <a:xfrm>
            <a:off x="12210860" y="5484495"/>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3</a:t>
            </a:r>
          </a:p>
        </p:txBody>
      </p:sp>
      <p:sp>
        <p:nvSpPr>
          <p:cNvPr id="718" name="Primary Heading-2">
            <a:extLst>
              <a:ext uri="{FF2B5EF4-FFF2-40B4-BE49-F238E27FC236}">
                <a16:creationId xmlns:a16="http://schemas.microsoft.com/office/drawing/2014/main" id="{111B4A49-B930-4A89-A1CD-6CA2B3D95AED}"/>
              </a:ext>
            </a:extLst>
          </p:cNvPr>
          <p:cNvSpPr txBox="1"/>
          <p:nvPr/>
        </p:nvSpPr>
        <p:spPr>
          <a:xfrm>
            <a:off x="11972925" y="6343650"/>
            <a:ext cx="5481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Tests are run</a:t>
            </a:r>
          </a:p>
        </p:txBody>
      </p:sp>
      <p:sp>
        <p:nvSpPr>
          <p:cNvPr id="719" name="Description of a primary heading-2">
            <a:extLst>
              <a:ext uri="{FF2B5EF4-FFF2-40B4-BE49-F238E27FC236}">
                <a16:creationId xmlns:a16="http://schemas.microsoft.com/office/drawing/2014/main" id="{111B4A49-B930-4A89-A1CD-6CA2B3D95AED}"/>
              </a:ext>
            </a:extLst>
          </p:cNvPr>
          <p:cNvSpPr txBox="1"/>
          <p:nvPr/>
        </p:nvSpPr>
        <p:spPr>
          <a:xfrm>
            <a:off x="11972925" y="6828282"/>
            <a:ext cx="54816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Jenkins runs the tests on the new developer code, and the test results are reported back.</a:t>
            </a:r>
          </a:p>
        </p:txBody>
      </p:sp>
      <p:sp>
        <p:nvSpPr>
          <p:cNvPr id="720" name="Click here to edit title-442">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XLR Workflow in Test Automation</a:t>
            </a:r>
          </a:p>
        </p:txBody>
      </p:sp>
    </p:spTree>
    <p:extLst>
      <p:ext uri="{BB962C8B-B14F-4D97-AF65-F5344CB8AC3E}">
        <p14:creationId xmlns:p14="http://schemas.microsoft.com/office/powerpoint/2010/main" val="3648047976"/>
      </p:ext>
    </p:extLst>
  </p:cSld>
  <p:clrMapOvr>
    <a:masterClrMapping/>
  </p:clrMapOvr>
</p:sld>
</file>

<file path=ppt/slides/slide2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721" name=""/>
        <p:cNvGrpSpPr/>
        <p:nvPr/>
      </p:nvGrpSpPr>
      <p:grpSpPr>
        <a:xfrm>
          <a:off x="0" y="0"/>
          <a:ext cx="0" cy="0"/>
          <a:chOff x="0" y="0"/>
          <a:chExt cx="0" cy="0"/>
        </a:xfrm>
      </p:grpSpPr>
      <p:pic>
        <p:nvPicPr>
          <p:cNvPr id="72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35">
            <a:alphaModFix amt="100000"/>
          </a:blip>
          <a:stretch/>
        </p:blipFill>
        <p:spPr>
          <a:xfrm>
            <a:off x="0" y="0"/>
            <a:ext cx="18288000" cy="10287000"/>
          </a:xfrm>
          <a:prstGeom prst="rect">
            <a:avLst/>
          </a:prstGeom>
        </p:spPr>
      </p:pic>
      <p:pic>
        <p:nvPicPr>
          <p:cNvPr id="7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37">
            <a:alphaModFix amt="100000"/>
          </a:blip>
          <a:stretch/>
        </p:blipFill>
        <p:spPr>
          <a:xfrm>
            <a:off x="0" y="0"/>
            <a:ext cx="18288000" cy="10287000"/>
          </a:xfrm>
          <a:prstGeom prst="rect">
            <a:avLst/>
          </a:prstGeom>
        </p:spPr>
      </p:pic>
      <p:pic>
        <p:nvPicPr>
          <p:cNvPr id="72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39">
            <a:alphaModFix amt="100000"/>
          </a:blip>
          <a:stretch/>
        </p:blipFill>
        <p:spPr>
          <a:xfrm>
            <a:off x="800100" y="2505075"/>
            <a:ext cx="533400" cy="561975"/>
          </a:xfrm>
          <a:prstGeom prst="rect">
            <a:avLst/>
          </a:prstGeom>
        </p:spPr>
      </p:pic>
      <p:sp>
        <p:nvSpPr>
          <p:cNvPr id="726" name="-0">
            <a:extLst>
              <a:ext uri="{FF2B5EF4-FFF2-40B4-BE49-F238E27FC236}">
                <a16:creationId xmlns:a16="http://schemas.microsoft.com/office/drawing/2014/main" id="{111B4A49-B930-4A89-A1CD-6CA2B3D95AED}"/>
              </a:ext>
            </a:extLst>
          </p:cNvPr>
          <p:cNvSpPr txBox="1"/>
          <p:nvPr/>
        </p:nvSpPr>
        <p:spPr>
          <a:xfrm>
            <a:off x="951166" y="2531840"/>
            <a:ext cx="24288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1</a:t>
            </a:r>
          </a:p>
        </p:txBody>
      </p:sp>
      <p:sp>
        <p:nvSpPr>
          <p:cNvPr id="727" name="Primary Heading-0">
            <a:extLst>
              <a:ext uri="{FF2B5EF4-FFF2-40B4-BE49-F238E27FC236}">
                <a16:creationId xmlns:a16="http://schemas.microsoft.com/office/drawing/2014/main" id="{111B4A49-B930-4A89-A1CD-6CA2B3D95AED}"/>
              </a:ext>
            </a:extLst>
          </p:cNvPr>
          <p:cNvSpPr txBox="1"/>
          <p:nvPr/>
        </p:nvSpPr>
        <p:spPr>
          <a:xfrm>
            <a:off x="752475" y="3267075"/>
            <a:ext cx="3138488" cy="790575"/>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Configuration Details Required</a:t>
            </a:r>
          </a:p>
        </p:txBody>
      </p:sp>
      <p:sp>
        <p:nvSpPr>
          <p:cNvPr id="728" name="Description of a primary heading-0">
            <a:extLst>
              <a:ext uri="{FF2B5EF4-FFF2-40B4-BE49-F238E27FC236}">
                <a16:creationId xmlns:a16="http://schemas.microsoft.com/office/drawing/2014/main" id="{111B4A49-B930-4A89-A1CD-6CA2B3D95AED}"/>
              </a:ext>
            </a:extLst>
          </p:cNvPr>
          <p:cNvSpPr txBox="1"/>
          <p:nvPr/>
        </p:nvSpPr>
        <p:spPr>
          <a:xfrm>
            <a:off x="752475" y="4140994"/>
            <a:ext cx="3138488"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test automation team must provide essential configuration details to the DevOps team.</a:t>
            </a:r>
          </a:p>
        </p:txBody>
      </p:sp>
      <p:pic>
        <p:nvPicPr>
          <p:cNvPr id="72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41">
            <a:alphaModFix amt="100000"/>
          </a:blip>
          <a:stretch/>
        </p:blipFill>
        <p:spPr>
          <a:xfrm>
            <a:off x="4213622" y="2505075"/>
            <a:ext cx="533400" cy="561975"/>
          </a:xfrm>
          <a:prstGeom prst="rect">
            <a:avLst/>
          </a:prstGeom>
        </p:spPr>
      </p:pic>
      <p:sp>
        <p:nvSpPr>
          <p:cNvPr id="730" name="-1">
            <a:extLst>
              <a:ext uri="{FF2B5EF4-FFF2-40B4-BE49-F238E27FC236}">
                <a16:creationId xmlns:a16="http://schemas.microsoft.com/office/drawing/2014/main" id="{111B4A49-B930-4A89-A1CD-6CA2B3D95AED}"/>
              </a:ext>
            </a:extLst>
          </p:cNvPr>
          <p:cNvSpPr txBox="1"/>
          <p:nvPr/>
        </p:nvSpPr>
        <p:spPr>
          <a:xfrm>
            <a:off x="4338638" y="2531840"/>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2</a:t>
            </a:r>
          </a:p>
        </p:txBody>
      </p:sp>
      <p:sp>
        <p:nvSpPr>
          <p:cNvPr id="731" name="Primary Heading-1">
            <a:extLst>
              <a:ext uri="{FF2B5EF4-FFF2-40B4-BE49-F238E27FC236}">
                <a16:creationId xmlns:a16="http://schemas.microsoft.com/office/drawing/2014/main" id="{111B4A49-B930-4A89-A1CD-6CA2B3D95AED}"/>
              </a:ext>
            </a:extLst>
          </p:cNvPr>
          <p:cNvSpPr txBox="1"/>
          <p:nvPr/>
        </p:nvSpPr>
        <p:spPr>
          <a:xfrm>
            <a:off x="4166140" y="3267075"/>
            <a:ext cx="31384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Repository URL</a:t>
            </a:r>
          </a:p>
        </p:txBody>
      </p:sp>
      <p:sp>
        <p:nvSpPr>
          <p:cNvPr id="732" name="Description of a primary heading-1">
            <a:extLst>
              <a:ext uri="{FF2B5EF4-FFF2-40B4-BE49-F238E27FC236}">
                <a16:creationId xmlns:a16="http://schemas.microsoft.com/office/drawing/2014/main" id="{111B4A49-B930-4A89-A1CD-6CA2B3D95AED}"/>
              </a:ext>
            </a:extLst>
          </p:cNvPr>
          <p:cNvSpPr txBox="1"/>
          <p:nvPr/>
        </p:nvSpPr>
        <p:spPr>
          <a:xfrm>
            <a:off x="4166140" y="3751707"/>
            <a:ext cx="313848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Include the URL of the test automation repository for integration.</a:t>
            </a:r>
          </a:p>
        </p:txBody>
      </p:sp>
      <p:pic>
        <p:nvPicPr>
          <p:cNvPr id="73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43">
            <a:alphaModFix amt="100000"/>
          </a:blip>
          <a:stretch/>
        </p:blipFill>
        <p:spPr>
          <a:xfrm>
            <a:off x="7627292" y="2505075"/>
            <a:ext cx="533400" cy="561975"/>
          </a:xfrm>
          <a:prstGeom prst="rect">
            <a:avLst/>
          </a:prstGeom>
        </p:spPr>
      </p:pic>
      <p:sp>
        <p:nvSpPr>
          <p:cNvPr id="734" name="-2">
            <a:extLst>
              <a:ext uri="{FF2B5EF4-FFF2-40B4-BE49-F238E27FC236}">
                <a16:creationId xmlns:a16="http://schemas.microsoft.com/office/drawing/2014/main" id="{111B4A49-B930-4A89-A1CD-6CA2B3D95AED}"/>
              </a:ext>
            </a:extLst>
          </p:cNvPr>
          <p:cNvSpPr txBox="1"/>
          <p:nvPr/>
        </p:nvSpPr>
        <p:spPr>
          <a:xfrm>
            <a:off x="7751159" y="2531840"/>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3</a:t>
            </a:r>
          </a:p>
        </p:txBody>
      </p:sp>
      <p:sp>
        <p:nvSpPr>
          <p:cNvPr id="735" name="Primary Heading-2">
            <a:extLst>
              <a:ext uri="{FF2B5EF4-FFF2-40B4-BE49-F238E27FC236}">
                <a16:creationId xmlns:a16="http://schemas.microsoft.com/office/drawing/2014/main" id="{111B4A49-B930-4A89-A1CD-6CA2B3D95AED}"/>
              </a:ext>
            </a:extLst>
          </p:cNvPr>
          <p:cNvSpPr txBox="1"/>
          <p:nvPr/>
        </p:nvSpPr>
        <p:spPr>
          <a:xfrm>
            <a:off x="7579804" y="3267075"/>
            <a:ext cx="31384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Branch Information</a:t>
            </a:r>
          </a:p>
        </p:txBody>
      </p:sp>
      <p:sp>
        <p:nvSpPr>
          <p:cNvPr id="736" name="Description of a primary heading-2">
            <a:extLst>
              <a:ext uri="{FF2B5EF4-FFF2-40B4-BE49-F238E27FC236}">
                <a16:creationId xmlns:a16="http://schemas.microsoft.com/office/drawing/2014/main" id="{111B4A49-B930-4A89-A1CD-6CA2B3D95AED}"/>
              </a:ext>
            </a:extLst>
          </p:cNvPr>
          <p:cNvSpPr txBox="1"/>
          <p:nvPr/>
        </p:nvSpPr>
        <p:spPr>
          <a:xfrm>
            <a:off x="7579804" y="3751707"/>
            <a:ext cx="313848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Specify the branch information for the repository integration.</a:t>
            </a:r>
          </a:p>
        </p:txBody>
      </p:sp>
      <p:pic>
        <p:nvPicPr>
          <p:cNvPr id="73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45">
            <a:alphaModFix amt="100000"/>
          </a:blip>
          <a:stretch/>
        </p:blipFill>
        <p:spPr>
          <a:xfrm>
            <a:off x="11040961" y="2505075"/>
            <a:ext cx="533400" cy="561975"/>
          </a:xfrm>
          <a:prstGeom prst="rect">
            <a:avLst/>
          </a:prstGeom>
        </p:spPr>
      </p:pic>
      <p:sp>
        <p:nvSpPr>
          <p:cNvPr id="738" name="-3">
            <a:extLst>
              <a:ext uri="{FF2B5EF4-FFF2-40B4-BE49-F238E27FC236}">
                <a16:creationId xmlns:a16="http://schemas.microsoft.com/office/drawing/2014/main" id="{111B4A49-B930-4A89-A1CD-6CA2B3D95AED}"/>
              </a:ext>
            </a:extLst>
          </p:cNvPr>
          <p:cNvSpPr txBox="1"/>
          <p:nvPr/>
        </p:nvSpPr>
        <p:spPr>
          <a:xfrm>
            <a:off x="11160919" y="2531840"/>
            <a:ext cx="309562"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4</a:t>
            </a:r>
          </a:p>
        </p:txBody>
      </p:sp>
      <p:sp>
        <p:nvSpPr>
          <p:cNvPr id="739" name="Primary Heading-3">
            <a:extLst>
              <a:ext uri="{FF2B5EF4-FFF2-40B4-BE49-F238E27FC236}">
                <a16:creationId xmlns:a16="http://schemas.microsoft.com/office/drawing/2014/main" id="{111B4A49-B930-4A89-A1CD-6CA2B3D95AED}"/>
              </a:ext>
            </a:extLst>
          </p:cNvPr>
          <p:cNvSpPr txBox="1"/>
          <p:nvPr/>
        </p:nvSpPr>
        <p:spPr>
          <a:xfrm>
            <a:off x="10993469" y="3267075"/>
            <a:ext cx="31384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Credentials</a:t>
            </a:r>
          </a:p>
        </p:txBody>
      </p:sp>
      <p:sp>
        <p:nvSpPr>
          <p:cNvPr id="740" name="Description of a primary heading-3">
            <a:extLst>
              <a:ext uri="{FF2B5EF4-FFF2-40B4-BE49-F238E27FC236}">
                <a16:creationId xmlns:a16="http://schemas.microsoft.com/office/drawing/2014/main" id="{111B4A49-B930-4A89-A1CD-6CA2B3D95AED}"/>
              </a:ext>
            </a:extLst>
          </p:cNvPr>
          <p:cNvSpPr txBox="1"/>
          <p:nvPr/>
        </p:nvSpPr>
        <p:spPr>
          <a:xfrm>
            <a:off x="10993469" y="3751707"/>
            <a:ext cx="313848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Provide the necessary credentials for accessing the repository.</a:t>
            </a:r>
          </a:p>
        </p:txBody>
      </p:sp>
      <p:pic>
        <p:nvPicPr>
          <p:cNvPr id="74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47">
            <a:alphaModFix amt="100000"/>
          </a:blip>
          <a:stretch/>
        </p:blipFill>
        <p:spPr>
          <a:xfrm>
            <a:off x="14454635" y="2505075"/>
            <a:ext cx="533400" cy="561975"/>
          </a:xfrm>
          <a:prstGeom prst="rect">
            <a:avLst/>
          </a:prstGeom>
        </p:spPr>
      </p:pic>
      <p:sp>
        <p:nvSpPr>
          <p:cNvPr id="742" name="-4">
            <a:extLst>
              <a:ext uri="{FF2B5EF4-FFF2-40B4-BE49-F238E27FC236}">
                <a16:creationId xmlns:a16="http://schemas.microsoft.com/office/drawing/2014/main" id="{111B4A49-B930-4A89-A1CD-6CA2B3D95AED}"/>
              </a:ext>
            </a:extLst>
          </p:cNvPr>
          <p:cNvSpPr txBox="1"/>
          <p:nvPr/>
        </p:nvSpPr>
        <p:spPr>
          <a:xfrm>
            <a:off x="14579536" y="2531840"/>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5</a:t>
            </a:r>
          </a:p>
        </p:txBody>
      </p:sp>
      <p:sp>
        <p:nvSpPr>
          <p:cNvPr id="743" name="Primary Heading-4">
            <a:extLst>
              <a:ext uri="{FF2B5EF4-FFF2-40B4-BE49-F238E27FC236}">
                <a16:creationId xmlns:a16="http://schemas.microsoft.com/office/drawing/2014/main" id="{111B4A49-B930-4A89-A1CD-6CA2B3D95AED}"/>
              </a:ext>
            </a:extLst>
          </p:cNvPr>
          <p:cNvSpPr txBox="1"/>
          <p:nvPr/>
        </p:nvSpPr>
        <p:spPr>
          <a:xfrm>
            <a:off x="14407134" y="3267075"/>
            <a:ext cx="31384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Build or Test Command</a:t>
            </a:r>
          </a:p>
        </p:txBody>
      </p:sp>
      <p:sp>
        <p:nvSpPr>
          <p:cNvPr id="744" name="Description of a primary heading-4">
            <a:extLst>
              <a:ext uri="{FF2B5EF4-FFF2-40B4-BE49-F238E27FC236}">
                <a16:creationId xmlns:a16="http://schemas.microsoft.com/office/drawing/2014/main" id="{111B4A49-B930-4A89-A1CD-6CA2B3D95AED}"/>
              </a:ext>
            </a:extLst>
          </p:cNvPr>
          <p:cNvSpPr txBox="1"/>
          <p:nvPr/>
        </p:nvSpPr>
        <p:spPr>
          <a:xfrm>
            <a:off x="14407134" y="3751707"/>
            <a:ext cx="313848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Define the command to be used for building or testing the repository.</a:t>
            </a:r>
          </a:p>
        </p:txBody>
      </p:sp>
      <p:pic>
        <p:nvPicPr>
          <p:cNvPr id="74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49">
            <a:alphaModFix amt="100000"/>
          </a:blip>
          <a:stretch/>
        </p:blipFill>
        <p:spPr>
          <a:xfrm>
            <a:off x="800100" y="5905500"/>
            <a:ext cx="533400" cy="561975"/>
          </a:xfrm>
          <a:prstGeom prst="rect">
            <a:avLst/>
          </a:prstGeom>
        </p:spPr>
      </p:pic>
      <p:sp>
        <p:nvSpPr>
          <p:cNvPr id="746" name="-5">
            <a:extLst>
              <a:ext uri="{FF2B5EF4-FFF2-40B4-BE49-F238E27FC236}">
                <a16:creationId xmlns:a16="http://schemas.microsoft.com/office/drawing/2014/main" id="{111B4A49-B930-4A89-A1CD-6CA2B3D95AED}"/>
              </a:ext>
            </a:extLst>
          </p:cNvPr>
          <p:cNvSpPr txBox="1"/>
          <p:nvPr/>
        </p:nvSpPr>
        <p:spPr>
          <a:xfrm>
            <a:off x="922306" y="5932265"/>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6</a:t>
            </a:r>
          </a:p>
        </p:txBody>
      </p:sp>
      <p:sp>
        <p:nvSpPr>
          <p:cNvPr id="747" name="Primary Heading-5">
            <a:extLst>
              <a:ext uri="{FF2B5EF4-FFF2-40B4-BE49-F238E27FC236}">
                <a16:creationId xmlns:a16="http://schemas.microsoft.com/office/drawing/2014/main" id="{111B4A49-B930-4A89-A1CD-6CA2B3D95AED}"/>
              </a:ext>
            </a:extLst>
          </p:cNvPr>
          <p:cNvSpPr txBox="1"/>
          <p:nvPr/>
        </p:nvSpPr>
        <p:spPr>
          <a:xfrm>
            <a:off x="752475" y="6667500"/>
            <a:ext cx="31384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Test Results Path</a:t>
            </a:r>
          </a:p>
        </p:txBody>
      </p:sp>
      <p:sp>
        <p:nvSpPr>
          <p:cNvPr id="748" name="Description of a primary heading-5">
            <a:extLst>
              <a:ext uri="{FF2B5EF4-FFF2-40B4-BE49-F238E27FC236}">
                <a16:creationId xmlns:a16="http://schemas.microsoft.com/office/drawing/2014/main" id="{111B4A49-B930-4A89-A1CD-6CA2B3D95AED}"/>
              </a:ext>
            </a:extLst>
          </p:cNvPr>
          <p:cNvSpPr txBox="1"/>
          <p:nvPr/>
        </p:nvSpPr>
        <p:spPr>
          <a:xfrm>
            <a:off x="752475" y="7152132"/>
            <a:ext cx="313848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Indicate the path where test results will be stored.</a:t>
            </a:r>
          </a:p>
        </p:txBody>
      </p:sp>
      <p:pic>
        <p:nvPicPr>
          <p:cNvPr id="74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51">
            <a:alphaModFix amt="100000"/>
          </a:blip>
          <a:stretch/>
        </p:blipFill>
        <p:spPr>
          <a:xfrm>
            <a:off x="4213622" y="5905500"/>
            <a:ext cx="533400" cy="561975"/>
          </a:xfrm>
          <a:prstGeom prst="rect">
            <a:avLst/>
          </a:prstGeom>
        </p:spPr>
      </p:pic>
      <p:sp>
        <p:nvSpPr>
          <p:cNvPr id="750" name="-6">
            <a:extLst>
              <a:ext uri="{FF2B5EF4-FFF2-40B4-BE49-F238E27FC236}">
                <a16:creationId xmlns:a16="http://schemas.microsoft.com/office/drawing/2014/main" id="{111B4A49-B930-4A89-A1CD-6CA2B3D95AED}"/>
              </a:ext>
            </a:extLst>
          </p:cNvPr>
          <p:cNvSpPr txBox="1"/>
          <p:nvPr/>
        </p:nvSpPr>
        <p:spPr>
          <a:xfrm>
            <a:off x="4344924" y="5932265"/>
            <a:ext cx="28098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7</a:t>
            </a:r>
          </a:p>
        </p:txBody>
      </p:sp>
      <p:sp>
        <p:nvSpPr>
          <p:cNvPr id="751" name="Primary Heading-6">
            <a:extLst>
              <a:ext uri="{FF2B5EF4-FFF2-40B4-BE49-F238E27FC236}">
                <a16:creationId xmlns:a16="http://schemas.microsoft.com/office/drawing/2014/main" id="{111B4A49-B930-4A89-A1CD-6CA2B3D95AED}"/>
              </a:ext>
            </a:extLst>
          </p:cNvPr>
          <p:cNvSpPr txBox="1"/>
          <p:nvPr/>
        </p:nvSpPr>
        <p:spPr>
          <a:xfrm>
            <a:off x="4166140" y="6667500"/>
            <a:ext cx="3138488" cy="790575"/>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Build and Test Dependencies</a:t>
            </a:r>
          </a:p>
        </p:txBody>
      </p:sp>
      <p:sp>
        <p:nvSpPr>
          <p:cNvPr id="752" name="Description of a primary heading-6">
            <a:extLst>
              <a:ext uri="{FF2B5EF4-FFF2-40B4-BE49-F238E27FC236}">
                <a16:creationId xmlns:a16="http://schemas.microsoft.com/office/drawing/2014/main" id="{111B4A49-B930-4A89-A1CD-6CA2B3D95AED}"/>
              </a:ext>
            </a:extLst>
          </p:cNvPr>
          <p:cNvSpPr txBox="1"/>
          <p:nvPr/>
        </p:nvSpPr>
        <p:spPr>
          <a:xfrm>
            <a:off x="4166140" y="7541419"/>
            <a:ext cx="313848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List any dependencies required for the build and test processes.</a:t>
            </a:r>
          </a:p>
        </p:txBody>
      </p:sp>
      <p:pic>
        <p:nvPicPr>
          <p:cNvPr id="75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53">
            <a:alphaModFix amt="100000"/>
          </a:blip>
          <a:stretch/>
        </p:blipFill>
        <p:spPr>
          <a:xfrm>
            <a:off x="7627292" y="5905500"/>
            <a:ext cx="533400" cy="561975"/>
          </a:xfrm>
          <a:prstGeom prst="rect">
            <a:avLst/>
          </a:prstGeom>
        </p:spPr>
      </p:pic>
      <p:sp>
        <p:nvSpPr>
          <p:cNvPr id="754" name="-7">
            <a:extLst>
              <a:ext uri="{FF2B5EF4-FFF2-40B4-BE49-F238E27FC236}">
                <a16:creationId xmlns:a16="http://schemas.microsoft.com/office/drawing/2014/main" id="{111B4A49-B930-4A89-A1CD-6CA2B3D95AED}"/>
              </a:ext>
            </a:extLst>
          </p:cNvPr>
          <p:cNvSpPr txBox="1"/>
          <p:nvPr/>
        </p:nvSpPr>
        <p:spPr>
          <a:xfrm>
            <a:off x="7750397" y="5932265"/>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8</a:t>
            </a:r>
          </a:p>
        </p:txBody>
      </p:sp>
      <p:sp>
        <p:nvSpPr>
          <p:cNvPr id="755" name="Primary Heading-7">
            <a:extLst>
              <a:ext uri="{FF2B5EF4-FFF2-40B4-BE49-F238E27FC236}">
                <a16:creationId xmlns:a16="http://schemas.microsoft.com/office/drawing/2014/main" id="{111B4A49-B930-4A89-A1CD-6CA2B3D95AED}"/>
              </a:ext>
            </a:extLst>
          </p:cNvPr>
          <p:cNvSpPr txBox="1"/>
          <p:nvPr/>
        </p:nvSpPr>
        <p:spPr>
          <a:xfrm>
            <a:off x="7579804" y="6667500"/>
            <a:ext cx="31384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Environment Variables</a:t>
            </a:r>
          </a:p>
        </p:txBody>
      </p:sp>
      <p:sp>
        <p:nvSpPr>
          <p:cNvPr id="756" name="Description of a primary heading-7">
            <a:extLst>
              <a:ext uri="{FF2B5EF4-FFF2-40B4-BE49-F238E27FC236}">
                <a16:creationId xmlns:a16="http://schemas.microsoft.com/office/drawing/2014/main" id="{111B4A49-B930-4A89-A1CD-6CA2B3D95AED}"/>
              </a:ext>
            </a:extLst>
          </p:cNvPr>
          <p:cNvSpPr txBox="1"/>
          <p:nvPr/>
        </p:nvSpPr>
        <p:spPr>
          <a:xfrm>
            <a:off x="7579804" y="7152132"/>
            <a:ext cx="313848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Specify the environment variables needed for the integration.</a:t>
            </a:r>
          </a:p>
        </p:txBody>
      </p:sp>
      <p:pic>
        <p:nvPicPr>
          <p:cNvPr id="75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55">
            <a:alphaModFix amt="100000"/>
          </a:blip>
          <a:stretch/>
        </p:blipFill>
        <p:spPr>
          <a:xfrm>
            <a:off x="11040961" y="5905500"/>
            <a:ext cx="533400" cy="561975"/>
          </a:xfrm>
          <a:prstGeom prst="rect">
            <a:avLst/>
          </a:prstGeom>
        </p:spPr>
      </p:pic>
      <p:sp>
        <p:nvSpPr>
          <p:cNvPr id="758" name="-8">
            <a:extLst>
              <a:ext uri="{FF2B5EF4-FFF2-40B4-BE49-F238E27FC236}">
                <a16:creationId xmlns:a16="http://schemas.microsoft.com/office/drawing/2014/main" id="{111B4A49-B930-4A89-A1CD-6CA2B3D95AED}"/>
              </a:ext>
            </a:extLst>
          </p:cNvPr>
          <p:cNvSpPr txBox="1"/>
          <p:nvPr/>
        </p:nvSpPr>
        <p:spPr>
          <a:xfrm>
            <a:off x="11163300" y="5932265"/>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9</a:t>
            </a:r>
          </a:p>
        </p:txBody>
      </p:sp>
      <p:sp>
        <p:nvSpPr>
          <p:cNvPr id="759" name="Primary Heading-8">
            <a:extLst>
              <a:ext uri="{FF2B5EF4-FFF2-40B4-BE49-F238E27FC236}">
                <a16:creationId xmlns:a16="http://schemas.microsoft.com/office/drawing/2014/main" id="{111B4A49-B930-4A89-A1CD-6CA2B3D95AED}"/>
              </a:ext>
            </a:extLst>
          </p:cNvPr>
          <p:cNvSpPr txBox="1"/>
          <p:nvPr/>
        </p:nvSpPr>
        <p:spPr>
          <a:xfrm>
            <a:off x="10993469" y="6667500"/>
            <a:ext cx="3138488" cy="790575"/>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Test Execution Parameters</a:t>
            </a:r>
          </a:p>
        </p:txBody>
      </p:sp>
      <p:sp>
        <p:nvSpPr>
          <p:cNvPr id="760" name="Description of a primary heading-8">
            <a:extLst>
              <a:ext uri="{FF2B5EF4-FFF2-40B4-BE49-F238E27FC236}">
                <a16:creationId xmlns:a16="http://schemas.microsoft.com/office/drawing/2014/main" id="{111B4A49-B930-4A89-A1CD-6CA2B3D95AED}"/>
              </a:ext>
            </a:extLst>
          </p:cNvPr>
          <p:cNvSpPr txBox="1"/>
          <p:nvPr/>
        </p:nvSpPr>
        <p:spPr>
          <a:xfrm>
            <a:off x="10993469" y="7541419"/>
            <a:ext cx="313848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Detail the parameters required for executing tests.</a:t>
            </a:r>
          </a:p>
        </p:txBody>
      </p:sp>
      <p:pic>
        <p:nvPicPr>
          <p:cNvPr id="76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57">
            <a:alphaModFix amt="100000"/>
          </a:blip>
          <a:stretch/>
        </p:blipFill>
        <p:spPr>
          <a:xfrm>
            <a:off x="14454635" y="5905500"/>
            <a:ext cx="533400" cy="561975"/>
          </a:xfrm>
          <a:prstGeom prst="rect">
            <a:avLst/>
          </a:prstGeom>
        </p:spPr>
      </p:pic>
      <p:sp>
        <p:nvSpPr>
          <p:cNvPr id="762" name="-9">
            <a:extLst>
              <a:ext uri="{FF2B5EF4-FFF2-40B4-BE49-F238E27FC236}">
                <a16:creationId xmlns:a16="http://schemas.microsoft.com/office/drawing/2014/main" id="{111B4A49-B930-4A89-A1CD-6CA2B3D95AED}"/>
              </a:ext>
            </a:extLst>
          </p:cNvPr>
          <p:cNvSpPr txBox="1"/>
          <p:nvPr/>
        </p:nvSpPr>
        <p:spPr>
          <a:xfrm>
            <a:off x="14504194" y="5932265"/>
            <a:ext cx="4524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10</a:t>
            </a:r>
          </a:p>
        </p:txBody>
      </p:sp>
      <p:sp>
        <p:nvSpPr>
          <p:cNvPr id="763" name="Primary Heading-9">
            <a:extLst>
              <a:ext uri="{FF2B5EF4-FFF2-40B4-BE49-F238E27FC236}">
                <a16:creationId xmlns:a16="http://schemas.microsoft.com/office/drawing/2014/main" id="{111B4A49-B930-4A89-A1CD-6CA2B3D95AED}"/>
              </a:ext>
            </a:extLst>
          </p:cNvPr>
          <p:cNvSpPr txBox="1"/>
          <p:nvPr/>
        </p:nvSpPr>
        <p:spPr>
          <a:xfrm>
            <a:off x="14407134" y="6667500"/>
            <a:ext cx="31384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Post-Build Actions</a:t>
            </a:r>
          </a:p>
        </p:txBody>
      </p:sp>
      <p:sp>
        <p:nvSpPr>
          <p:cNvPr id="764" name="Description of a primary heading-9">
            <a:extLst>
              <a:ext uri="{FF2B5EF4-FFF2-40B4-BE49-F238E27FC236}">
                <a16:creationId xmlns:a16="http://schemas.microsoft.com/office/drawing/2014/main" id="{111B4A49-B930-4A89-A1CD-6CA2B3D95AED}"/>
              </a:ext>
            </a:extLst>
          </p:cNvPr>
          <p:cNvSpPr txBox="1"/>
          <p:nvPr/>
        </p:nvSpPr>
        <p:spPr>
          <a:xfrm>
            <a:off x="14407134" y="7152132"/>
            <a:ext cx="3138488"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Outline the actions to be taken after the build process.</a:t>
            </a:r>
          </a:p>
        </p:txBody>
      </p:sp>
      <p:sp>
        <p:nvSpPr>
          <p:cNvPr id="765" name="Click here to edit title-457">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Integration Configuration for Test Automation Repository</a:t>
            </a:r>
          </a:p>
        </p:txBody>
      </p:sp>
    </p:spTree>
    <p:extLst>
      <p:ext uri="{BB962C8B-B14F-4D97-AF65-F5344CB8AC3E}">
        <p14:creationId xmlns:p14="http://schemas.microsoft.com/office/powerpoint/2010/main" val="3648047976"/>
      </p:ext>
    </p:extLst>
  </p:cSld>
  <p:clrMapOvr>
    <a:masterClrMapping/>
  </p:clrMapOvr>
</p:sld>
</file>

<file path=ppt/slides/slide2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766" name=""/>
        <p:cNvGrpSpPr/>
        <p:nvPr/>
      </p:nvGrpSpPr>
      <p:grpSpPr>
        <a:xfrm>
          <a:off x="0" y="0"/>
          <a:ext cx="0" cy="0"/>
          <a:chOff x="0" y="0"/>
          <a:chExt cx="0" cy="0"/>
        </a:xfrm>
      </p:grpSpPr>
      <p:pic>
        <p:nvPicPr>
          <p:cNvPr id="76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61">
            <a:alphaModFix amt="100000"/>
          </a:blip>
          <a:stretch/>
        </p:blipFill>
        <p:spPr>
          <a:xfrm>
            <a:off x="0" y="0"/>
            <a:ext cx="18288000" cy="10287000"/>
          </a:xfrm>
          <a:prstGeom prst="rect">
            <a:avLst/>
          </a:prstGeom>
        </p:spPr>
      </p:pic>
      <p:pic>
        <p:nvPicPr>
          <p:cNvPr id="76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63">
            <a:alphaModFix amt="100000"/>
          </a:blip>
          <a:stretch/>
        </p:blipFill>
        <p:spPr>
          <a:xfrm>
            <a:off x="0" y="0"/>
            <a:ext cx="18288000" cy="10287000"/>
          </a:xfrm>
          <a:prstGeom prst="rect">
            <a:avLst/>
          </a:prstGeom>
        </p:spPr>
      </p:pic>
      <p:pic>
        <p:nvPicPr>
          <p:cNvPr id="77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65">
            <a:alphaModFix amt="100000"/>
          </a:blip>
          <a:stretch/>
        </p:blipFill>
        <p:spPr>
          <a:xfrm>
            <a:off x="800100" y="2264717"/>
            <a:ext cx="5438775" cy="3362325"/>
          </a:xfrm>
          <a:prstGeom prst="rect">
            <a:avLst/>
          </a:prstGeom>
        </p:spPr>
      </p:pic>
      <p:pic>
        <p:nvPicPr>
          <p:cNvPr id="77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67">
            <a:alphaModFix amt="100000"/>
          </a:blip>
          <a:stretch/>
        </p:blipFill>
        <p:spPr>
          <a:xfrm>
            <a:off x="1104900" y="2569517"/>
            <a:ext cx="533400" cy="561975"/>
          </a:xfrm>
          <a:prstGeom prst="rect">
            <a:avLst/>
          </a:prstGeom>
        </p:spPr>
      </p:pic>
      <p:sp>
        <p:nvSpPr>
          <p:cNvPr id="772" name="-0">
            <a:extLst>
              <a:ext uri="{FF2B5EF4-FFF2-40B4-BE49-F238E27FC236}">
                <a16:creationId xmlns:a16="http://schemas.microsoft.com/office/drawing/2014/main" id="{111B4A49-B930-4A89-A1CD-6CA2B3D95AED}"/>
              </a:ext>
            </a:extLst>
          </p:cNvPr>
          <p:cNvSpPr txBox="1"/>
          <p:nvPr/>
        </p:nvSpPr>
        <p:spPr>
          <a:xfrm>
            <a:off x="1255966" y="2596324"/>
            <a:ext cx="24288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1</a:t>
            </a:r>
          </a:p>
        </p:txBody>
      </p:sp>
      <p:sp>
        <p:nvSpPr>
          <p:cNvPr id="773" name="Primary Heading-0">
            <a:extLst>
              <a:ext uri="{FF2B5EF4-FFF2-40B4-BE49-F238E27FC236}">
                <a16:creationId xmlns:a16="http://schemas.microsoft.com/office/drawing/2014/main" id="{111B4A49-B930-4A89-A1CD-6CA2B3D95AED}"/>
              </a:ext>
            </a:extLst>
          </p:cNvPr>
          <p:cNvSpPr txBox="1"/>
          <p:nvPr/>
        </p:nvSpPr>
        <p:spPr>
          <a:xfrm>
            <a:off x="1057275" y="3407759"/>
            <a:ext cx="49387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Pipeline Definition</a:t>
            </a:r>
          </a:p>
        </p:txBody>
      </p:sp>
      <p:sp>
        <p:nvSpPr>
          <p:cNvPr id="774" name="Description of a primary heading-0">
            <a:extLst>
              <a:ext uri="{FF2B5EF4-FFF2-40B4-BE49-F238E27FC236}">
                <a16:creationId xmlns:a16="http://schemas.microsoft.com/office/drawing/2014/main" id="{111B4A49-B930-4A89-A1CD-6CA2B3D95AED}"/>
              </a:ext>
            </a:extLst>
          </p:cNvPr>
          <p:cNvSpPr txBox="1"/>
          <p:nvPr/>
        </p:nvSpPr>
        <p:spPr>
          <a:xfrm>
            <a:off x="1057275" y="3892296"/>
            <a:ext cx="4938712"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pipeline is defined using the syntax 'pipeline { ... }', allowing for the configuration of various stages.</a:t>
            </a:r>
          </a:p>
        </p:txBody>
      </p:sp>
      <p:pic>
        <p:nvPicPr>
          <p:cNvPr id="77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69">
            <a:alphaModFix amt="100000"/>
          </a:blip>
          <a:stretch/>
        </p:blipFill>
        <p:spPr>
          <a:xfrm>
            <a:off x="6426100" y="2264717"/>
            <a:ext cx="5438775" cy="3362325"/>
          </a:xfrm>
          <a:prstGeom prst="rect">
            <a:avLst/>
          </a:prstGeom>
        </p:spPr>
      </p:pic>
      <p:pic>
        <p:nvPicPr>
          <p:cNvPr id="77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71">
            <a:alphaModFix amt="100000"/>
          </a:blip>
          <a:stretch/>
        </p:blipFill>
        <p:spPr>
          <a:xfrm>
            <a:off x="6730900" y="2569517"/>
            <a:ext cx="533400" cy="561975"/>
          </a:xfrm>
          <a:prstGeom prst="rect">
            <a:avLst/>
          </a:prstGeom>
        </p:spPr>
      </p:pic>
      <p:sp>
        <p:nvSpPr>
          <p:cNvPr id="777" name="-1">
            <a:extLst>
              <a:ext uri="{FF2B5EF4-FFF2-40B4-BE49-F238E27FC236}">
                <a16:creationId xmlns:a16="http://schemas.microsoft.com/office/drawing/2014/main" id="{111B4A49-B930-4A89-A1CD-6CA2B3D95AED}"/>
              </a:ext>
            </a:extLst>
          </p:cNvPr>
          <p:cNvSpPr txBox="1"/>
          <p:nvPr/>
        </p:nvSpPr>
        <p:spPr>
          <a:xfrm>
            <a:off x="6855809" y="2596324"/>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2</a:t>
            </a:r>
          </a:p>
        </p:txBody>
      </p:sp>
      <p:sp>
        <p:nvSpPr>
          <p:cNvPr id="778" name="Primary Heading-1">
            <a:extLst>
              <a:ext uri="{FF2B5EF4-FFF2-40B4-BE49-F238E27FC236}">
                <a16:creationId xmlns:a16="http://schemas.microsoft.com/office/drawing/2014/main" id="{111B4A49-B930-4A89-A1CD-6CA2B3D95AED}"/>
              </a:ext>
            </a:extLst>
          </p:cNvPr>
          <p:cNvSpPr txBox="1"/>
          <p:nvPr/>
        </p:nvSpPr>
        <p:spPr>
          <a:xfrm>
            <a:off x="6683312" y="3407759"/>
            <a:ext cx="49387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Agent Configuration</a:t>
            </a:r>
          </a:p>
        </p:txBody>
      </p:sp>
      <p:sp>
        <p:nvSpPr>
          <p:cNvPr id="779" name="Description of a primary heading-1">
            <a:extLst>
              <a:ext uri="{FF2B5EF4-FFF2-40B4-BE49-F238E27FC236}">
                <a16:creationId xmlns:a16="http://schemas.microsoft.com/office/drawing/2014/main" id="{111B4A49-B930-4A89-A1CD-6CA2B3D95AED}"/>
              </a:ext>
            </a:extLst>
          </p:cNvPr>
          <p:cNvSpPr txBox="1"/>
          <p:nvPr/>
        </p:nvSpPr>
        <p:spPr>
          <a:xfrm>
            <a:off x="6683312" y="3892296"/>
            <a:ext cx="493871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agent is set to 'any', which means the pipeline can run on any available agent.</a:t>
            </a:r>
          </a:p>
        </p:txBody>
      </p:sp>
      <p:pic>
        <p:nvPicPr>
          <p:cNvPr id="78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73">
            <a:alphaModFix amt="100000"/>
          </a:blip>
          <a:stretch/>
        </p:blipFill>
        <p:spPr>
          <a:xfrm>
            <a:off x="12051954" y="2264717"/>
            <a:ext cx="5438775" cy="3362325"/>
          </a:xfrm>
          <a:prstGeom prst="rect">
            <a:avLst/>
          </a:prstGeom>
        </p:spPr>
      </p:pic>
      <p:pic>
        <p:nvPicPr>
          <p:cNvPr id="78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75">
            <a:alphaModFix amt="100000"/>
          </a:blip>
          <a:stretch/>
        </p:blipFill>
        <p:spPr>
          <a:xfrm>
            <a:off x="12356754" y="2569517"/>
            <a:ext cx="533400" cy="561975"/>
          </a:xfrm>
          <a:prstGeom prst="rect">
            <a:avLst/>
          </a:prstGeom>
        </p:spPr>
      </p:pic>
      <p:sp>
        <p:nvSpPr>
          <p:cNvPr id="782" name="-2">
            <a:extLst>
              <a:ext uri="{FF2B5EF4-FFF2-40B4-BE49-F238E27FC236}">
                <a16:creationId xmlns:a16="http://schemas.microsoft.com/office/drawing/2014/main" id="{111B4A49-B930-4A89-A1CD-6CA2B3D95AED}"/>
              </a:ext>
            </a:extLst>
          </p:cNvPr>
          <p:cNvSpPr txBox="1"/>
          <p:nvPr/>
        </p:nvSpPr>
        <p:spPr>
          <a:xfrm>
            <a:off x="12480608" y="2596324"/>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3</a:t>
            </a:r>
          </a:p>
        </p:txBody>
      </p:sp>
      <p:sp>
        <p:nvSpPr>
          <p:cNvPr id="783" name="Primary Heading-2">
            <a:extLst>
              <a:ext uri="{FF2B5EF4-FFF2-40B4-BE49-F238E27FC236}">
                <a16:creationId xmlns:a16="http://schemas.microsoft.com/office/drawing/2014/main" id="{111B4A49-B930-4A89-A1CD-6CA2B3D95AED}"/>
              </a:ext>
            </a:extLst>
          </p:cNvPr>
          <p:cNvSpPr txBox="1"/>
          <p:nvPr/>
        </p:nvSpPr>
        <p:spPr>
          <a:xfrm>
            <a:off x="12309253" y="3407759"/>
            <a:ext cx="4938712" cy="790575"/>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Stage: Checkout Test Automation Code</a:t>
            </a:r>
          </a:p>
        </p:txBody>
      </p:sp>
      <p:sp>
        <p:nvSpPr>
          <p:cNvPr id="784" name="Description of a primary heading-2">
            <a:extLst>
              <a:ext uri="{FF2B5EF4-FFF2-40B4-BE49-F238E27FC236}">
                <a16:creationId xmlns:a16="http://schemas.microsoft.com/office/drawing/2014/main" id="{111B4A49-B930-4A89-A1CD-6CA2B3D95AED}"/>
              </a:ext>
            </a:extLst>
          </p:cNvPr>
          <p:cNvSpPr txBox="1"/>
          <p:nvPr/>
        </p:nvSpPr>
        <p:spPr>
          <a:xfrm>
            <a:off x="12309253" y="4281678"/>
            <a:ext cx="4938712"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This stage checks out the test automation code from the specified Git repository using the main branch.</a:t>
            </a:r>
          </a:p>
        </p:txBody>
      </p:sp>
      <p:pic>
        <p:nvPicPr>
          <p:cNvPr id="7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77">
            <a:alphaModFix amt="100000"/>
          </a:blip>
          <a:stretch/>
        </p:blipFill>
        <p:spPr>
          <a:xfrm>
            <a:off x="800100" y="5812334"/>
            <a:ext cx="5438775" cy="3362325"/>
          </a:xfrm>
          <a:prstGeom prst="rect">
            <a:avLst/>
          </a:prstGeom>
        </p:spPr>
      </p:pic>
      <p:pic>
        <p:nvPicPr>
          <p:cNvPr id="78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79">
            <a:alphaModFix amt="100000"/>
          </a:blip>
          <a:stretch/>
        </p:blipFill>
        <p:spPr>
          <a:xfrm>
            <a:off x="1104900" y="6117134"/>
            <a:ext cx="533400" cy="561975"/>
          </a:xfrm>
          <a:prstGeom prst="rect">
            <a:avLst/>
          </a:prstGeom>
        </p:spPr>
      </p:pic>
      <p:sp>
        <p:nvSpPr>
          <p:cNvPr id="787" name="-3">
            <a:extLst>
              <a:ext uri="{FF2B5EF4-FFF2-40B4-BE49-F238E27FC236}">
                <a16:creationId xmlns:a16="http://schemas.microsoft.com/office/drawing/2014/main" id="{111B4A49-B930-4A89-A1CD-6CA2B3D95AED}"/>
              </a:ext>
            </a:extLst>
          </p:cNvPr>
          <p:cNvSpPr txBox="1"/>
          <p:nvPr/>
        </p:nvSpPr>
        <p:spPr>
          <a:xfrm>
            <a:off x="1224724" y="6143911"/>
            <a:ext cx="309562"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4</a:t>
            </a:r>
          </a:p>
        </p:txBody>
      </p:sp>
      <p:sp>
        <p:nvSpPr>
          <p:cNvPr id="788" name="Primary Heading-3">
            <a:extLst>
              <a:ext uri="{FF2B5EF4-FFF2-40B4-BE49-F238E27FC236}">
                <a16:creationId xmlns:a16="http://schemas.microsoft.com/office/drawing/2014/main" id="{111B4A49-B930-4A89-A1CD-6CA2B3D95AED}"/>
              </a:ext>
            </a:extLst>
          </p:cNvPr>
          <p:cNvSpPr txBox="1"/>
          <p:nvPr/>
        </p:nvSpPr>
        <p:spPr>
          <a:xfrm>
            <a:off x="1057275" y="6955346"/>
            <a:ext cx="49387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Stage: Install Dependencies</a:t>
            </a:r>
          </a:p>
        </p:txBody>
      </p:sp>
      <p:sp>
        <p:nvSpPr>
          <p:cNvPr id="789" name="Description of a primary heading-3">
            <a:extLst>
              <a:ext uri="{FF2B5EF4-FFF2-40B4-BE49-F238E27FC236}">
                <a16:creationId xmlns:a16="http://schemas.microsoft.com/office/drawing/2014/main" id="{111B4A49-B930-4A89-A1CD-6CA2B3D95AED}"/>
              </a:ext>
            </a:extLst>
          </p:cNvPr>
          <p:cNvSpPr txBox="1"/>
          <p:nvPr/>
        </p:nvSpPr>
        <p:spPr>
          <a:xfrm>
            <a:off x="1057275" y="7439882"/>
            <a:ext cx="4938712"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In this stage, the Maven command 'mvn clean install' is executed to install all necessary dependencies.</a:t>
            </a:r>
          </a:p>
        </p:txBody>
      </p:sp>
      <p:pic>
        <p:nvPicPr>
          <p:cNvPr id="79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81">
            <a:alphaModFix amt="100000"/>
          </a:blip>
          <a:stretch/>
        </p:blipFill>
        <p:spPr>
          <a:xfrm>
            <a:off x="6426100" y="5812334"/>
            <a:ext cx="5438775" cy="3362325"/>
          </a:xfrm>
          <a:prstGeom prst="rect">
            <a:avLst/>
          </a:prstGeom>
        </p:spPr>
      </p:pic>
      <p:pic>
        <p:nvPicPr>
          <p:cNvPr id="79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83">
            <a:alphaModFix amt="100000"/>
          </a:blip>
          <a:stretch/>
        </p:blipFill>
        <p:spPr>
          <a:xfrm>
            <a:off x="6730900" y="6117134"/>
            <a:ext cx="533400" cy="561975"/>
          </a:xfrm>
          <a:prstGeom prst="rect">
            <a:avLst/>
          </a:prstGeom>
        </p:spPr>
      </p:pic>
      <p:sp>
        <p:nvSpPr>
          <p:cNvPr id="792" name="-4">
            <a:extLst>
              <a:ext uri="{FF2B5EF4-FFF2-40B4-BE49-F238E27FC236}">
                <a16:creationId xmlns:a16="http://schemas.microsoft.com/office/drawing/2014/main" id="{111B4A49-B930-4A89-A1CD-6CA2B3D95AED}"/>
              </a:ext>
            </a:extLst>
          </p:cNvPr>
          <p:cNvSpPr txBox="1"/>
          <p:nvPr/>
        </p:nvSpPr>
        <p:spPr>
          <a:xfrm>
            <a:off x="6855619" y="6143911"/>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5</a:t>
            </a:r>
          </a:p>
        </p:txBody>
      </p:sp>
      <p:sp>
        <p:nvSpPr>
          <p:cNvPr id="793" name="Primary Heading-4">
            <a:extLst>
              <a:ext uri="{FF2B5EF4-FFF2-40B4-BE49-F238E27FC236}">
                <a16:creationId xmlns:a16="http://schemas.microsoft.com/office/drawing/2014/main" id="{111B4A49-B930-4A89-A1CD-6CA2B3D95AED}"/>
              </a:ext>
            </a:extLst>
          </p:cNvPr>
          <p:cNvSpPr txBox="1"/>
          <p:nvPr/>
        </p:nvSpPr>
        <p:spPr>
          <a:xfrm>
            <a:off x="6683312" y="6955346"/>
            <a:ext cx="49387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Stage: Run Tests</a:t>
            </a:r>
          </a:p>
        </p:txBody>
      </p:sp>
      <p:sp>
        <p:nvSpPr>
          <p:cNvPr id="794" name="Description of a primary heading-4">
            <a:extLst>
              <a:ext uri="{FF2B5EF4-FFF2-40B4-BE49-F238E27FC236}">
                <a16:creationId xmlns:a16="http://schemas.microsoft.com/office/drawing/2014/main" id="{111B4A49-B930-4A89-A1CD-6CA2B3D95AED}"/>
              </a:ext>
            </a:extLst>
          </p:cNvPr>
          <p:cNvSpPr txBox="1"/>
          <p:nvPr/>
        </p:nvSpPr>
        <p:spPr>
          <a:xfrm>
            <a:off x="6683312" y="7439882"/>
            <a:ext cx="4938712"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tests are executed in this stage using Maven with the command 'mvn test -Dcucumber.options="--tags @smoke"' to run specific tests.</a:t>
            </a:r>
          </a:p>
        </p:txBody>
      </p:sp>
      <p:pic>
        <p:nvPicPr>
          <p:cNvPr id="79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85">
            <a:alphaModFix amt="100000"/>
          </a:blip>
          <a:stretch/>
        </p:blipFill>
        <p:spPr>
          <a:xfrm>
            <a:off x="12051954" y="5812334"/>
            <a:ext cx="5438775" cy="3362325"/>
          </a:xfrm>
          <a:prstGeom prst="rect">
            <a:avLst/>
          </a:prstGeom>
        </p:spPr>
      </p:pic>
      <p:pic>
        <p:nvPicPr>
          <p:cNvPr id="79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87">
            <a:alphaModFix amt="100000"/>
          </a:blip>
          <a:stretch/>
        </p:blipFill>
        <p:spPr>
          <a:xfrm>
            <a:off x="12356754" y="6117134"/>
            <a:ext cx="533400" cy="561975"/>
          </a:xfrm>
          <a:prstGeom prst="rect">
            <a:avLst/>
          </a:prstGeom>
        </p:spPr>
      </p:pic>
      <p:sp>
        <p:nvSpPr>
          <p:cNvPr id="797" name="-5">
            <a:extLst>
              <a:ext uri="{FF2B5EF4-FFF2-40B4-BE49-F238E27FC236}">
                <a16:creationId xmlns:a16="http://schemas.microsoft.com/office/drawing/2014/main" id="{111B4A49-B930-4A89-A1CD-6CA2B3D95AED}"/>
              </a:ext>
            </a:extLst>
          </p:cNvPr>
          <p:cNvSpPr txBox="1"/>
          <p:nvPr/>
        </p:nvSpPr>
        <p:spPr>
          <a:xfrm>
            <a:off x="12479084" y="6143911"/>
            <a:ext cx="300038" cy="485775"/>
          </a:xfrm>
          <a:prstGeom prst="rect">
            <a:avLst/>
          </a:prstGeom>
          <a:noFill/>
        </p:spPr>
        <p:txBody>
          <a:bodyPr vertOverflow="clip" horzOverflow="clip" wrap="square" lIns="0" tIns="0" rIns="0" bIns="0" rtlCol="0" anchor="t">
            <a:spAutoFit/>
          </a:bodyPr>
          <a:lstStyle/>
          <a:p>
            <a:pPr algn="ctr">
              <a:lnSpc>
                <a:spcPts val="3780"/>
              </a:lnSpc>
            </a:pPr>
            <a:r>
              <a:rPr lang="en-US" sz="2520" spc="-25" dirty="0">
                <a:solidFill>
                  <a:srgbClr val="1D46F3">
                    <a:alpha val="100000"/>
                  </a:srgbClr>
                </a:solidFill>
                <a:latin typeface="Space Grotesk" panose="00000700000000000000" pitchFamily="2" charset="0"/>
              </a:rPr>
              <a:t>6</a:t>
            </a:r>
          </a:p>
        </p:txBody>
      </p:sp>
      <p:sp>
        <p:nvSpPr>
          <p:cNvPr id="798" name="Primary Heading-5">
            <a:extLst>
              <a:ext uri="{FF2B5EF4-FFF2-40B4-BE49-F238E27FC236}">
                <a16:creationId xmlns:a16="http://schemas.microsoft.com/office/drawing/2014/main" id="{111B4A49-B930-4A89-A1CD-6CA2B3D95AED}"/>
              </a:ext>
            </a:extLst>
          </p:cNvPr>
          <p:cNvSpPr txBox="1"/>
          <p:nvPr/>
        </p:nvSpPr>
        <p:spPr>
          <a:xfrm>
            <a:off x="12309253" y="6955346"/>
            <a:ext cx="49387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Stage: Publish Reports</a:t>
            </a:r>
          </a:p>
        </p:txBody>
      </p:sp>
      <p:sp>
        <p:nvSpPr>
          <p:cNvPr id="799" name="Description of a primary heading-5">
            <a:extLst>
              <a:ext uri="{FF2B5EF4-FFF2-40B4-BE49-F238E27FC236}">
                <a16:creationId xmlns:a16="http://schemas.microsoft.com/office/drawing/2014/main" id="{111B4A49-B930-4A89-A1CD-6CA2B3D95AED}"/>
              </a:ext>
            </a:extLst>
          </p:cNvPr>
          <p:cNvSpPr txBox="1"/>
          <p:nvPr/>
        </p:nvSpPr>
        <p:spPr>
          <a:xfrm>
            <a:off x="12309253" y="7439882"/>
            <a:ext cx="4938712" cy="10477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This stage publishes the test reports by using the JUnit plugin to process the XML reports located in 'target/surefire-reports/'.</a:t>
            </a:r>
          </a:p>
        </p:txBody>
      </p:sp>
      <p:sp>
        <p:nvSpPr>
          <p:cNvPr id="800" name="Click here to edit title-472">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Example of Jenkins Pipeline Configuration</a:t>
            </a:r>
          </a:p>
        </p:txBody>
      </p:sp>
    </p:spTree>
    <p:extLst>
      <p:ext uri="{BB962C8B-B14F-4D97-AF65-F5344CB8AC3E}">
        <p14:creationId xmlns:p14="http://schemas.microsoft.com/office/powerpoint/2010/main" val="3648047976"/>
      </p:ext>
    </p:extLst>
  </p:cSld>
  <p:clrMapOvr>
    <a:masterClrMapping/>
  </p:clrMapOvr>
</p:sld>
</file>

<file path=ppt/slides/slide2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801" name=""/>
        <p:cNvGrpSpPr/>
        <p:nvPr/>
      </p:nvGrpSpPr>
      <p:grpSpPr>
        <a:xfrm>
          <a:off x="0" y="0"/>
          <a:ext cx="0" cy="0"/>
          <a:chOff x="0" y="0"/>
          <a:chExt cx="0" cy="0"/>
        </a:xfrm>
      </p:grpSpPr>
      <p:pic>
        <p:nvPicPr>
          <p:cNvPr id="8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91">
            <a:alphaModFix amt="100000"/>
          </a:blip>
          <a:stretch/>
        </p:blipFill>
        <p:spPr>
          <a:xfrm>
            <a:off x="0" y="0"/>
            <a:ext cx="18288000" cy="10287000"/>
          </a:xfrm>
          <a:prstGeom prst="rect">
            <a:avLst/>
          </a:prstGeom>
        </p:spPr>
      </p:pic>
      <p:pic>
        <p:nvPicPr>
          <p:cNvPr id="8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93">
            <a:alphaModFix amt="100000"/>
          </a:blip>
          <a:stretch/>
        </p:blipFill>
        <p:spPr>
          <a:xfrm>
            <a:off x="0" y="0"/>
            <a:ext cx="18288000" cy="10287000"/>
          </a:xfrm>
          <a:prstGeom prst="rect">
            <a:avLst/>
          </a:prstGeom>
        </p:spPr>
      </p:pic>
      <p:sp>
        <p:nvSpPr>
          <p:cNvPr id="805" name="Primary Heading-0">
            <a:extLst>
              <a:ext uri="{FF2B5EF4-FFF2-40B4-BE49-F238E27FC236}">
                <a16:creationId xmlns:a16="http://schemas.microsoft.com/office/drawing/2014/main" id="{111B4A49-B930-4A89-A1CD-6CA2B3D95AED}"/>
              </a:ext>
            </a:extLst>
          </p:cNvPr>
          <p:cNvSpPr txBox="1"/>
          <p:nvPr/>
        </p:nvSpPr>
        <p:spPr>
          <a:xfrm>
            <a:off x="752475" y="2076260"/>
            <a:ext cx="8148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Git Repository URL</a:t>
            </a:r>
          </a:p>
        </p:txBody>
      </p:sp>
      <p:sp>
        <p:nvSpPr>
          <p:cNvPr id="806" name="Description of a primary heading-0">
            <a:extLst>
              <a:ext uri="{FF2B5EF4-FFF2-40B4-BE49-F238E27FC236}">
                <a16:creationId xmlns:a16="http://schemas.microsoft.com/office/drawing/2014/main" id="{111B4A49-B930-4A89-A1CD-6CA2B3D95AED}"/>
              </a:ext>
            </a:extLst>
          </p:cNvPr>
          <p:cNvSpPr txBox="1"/>
          <p:nvPr/>
        </p:nvSpPr>
        <p:spPr>
          <a:xfrm>
            <a:off x="752475" y="2560892"/>
            <a:ext cx="81486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Provide the Git Repository URL for test automation scripts and specify the branch name.</a:t>
            </a:r>
          </a:p>
        </p:txBody>
      </p:sp>
      <p:sp>
        <p:nvSpPr>
          <p:cNvPr id="807" name="Primary Heading-1">
            <a:extLst>
              <a:ext uri="{FF2B5EF4-FFF2-40B4-BE49-F238E27FC236}">
                <a16:creationId xmlns:a16="http://schemas.microsoft.com/office/drawing/2014/main" id="{111B4A49-B930-4A89-A1CD-6CA2B3D95AED}"/>
              </a:ext>
            </a:extLst>
          </p:cNvPr>
          <p:cNvSpPr txBox="1"/>
          <p:nvPr/>
        </p:nvSpPr>
        <p:spPr>
          <a:xfrm>
            <a:off x="752475" y="3860768"/>
            <a:ext cx="8148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Build and Test Commands</a:t>
            </a:r>
          </a:p>
        </p:txBody>
      </p:sp>
      <p:sp>
        <p:nvSpPr>
          <p:cNvPr id="808" name="Description of a primary heading-1">
            <a:extLst>
              <a:ext uri="{FF2B5EF4-FFF2-40B4-BE49-F238E27FC236}">
                <a16:creationId xmlns:a16="http://schemas.microsoft.com/office/drawing/2014/main" id="{111B4A49-B930-4A89-A1CD-6CA2B3D95AED}"/>
              </a:ext>
            </a:extLst>
          </p:cNvPr>
          <p:cNvSpPr txBox="1"/>
          <p:nvPr/>
        </p:nvSpPr>
        <p:spPr>
          <a:xfrm>
            <a:off x="752475" y="4345305"/>
            <a:ext cx="81486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Include the necessary build and test commands for automated execution.</a:t>
            </a:r>
          </a:p>
        </p:txBody>
      </p:sp>
      <p:sp>
        <p:nvSpPr>
          <p:cNvPr id="809" name="Primary Heading-2">
            <a:extLst>
              <a:ext uri="{FF2B5EF4-FFF2-40B4-BE49-F238E27FC236}">
                <a16:creationId xmlns:a16="http://schemas.microsoft.com/office/drawing/2014/main" id="{111B4A49-B930-4A89-A1CD-6CA2B3D95AED}"/>
              </a:ext>
            </a:extLst>
          </p:cNvPr>
          <p:cNvSpPr txBox="1"/>
          <p:nvPr/>
        </p:nvSpPr>
        <p:spPr>
          <a:xfrm>
            <a:off x="752475" y="5300091"/>
            <a:ext cx="8148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Test Results Path</a:t>
            </a:r>
          </a:p>
        </p:txBody>
      </p:sp>
      <p:sp>
        <p:nvSpPr>
          <p:cNvPr id="810" name="Description of a primary heading-2">
            <a:extLst>
              <a:ext uri="{FF2B5EF4-FFF2-40B4-BE49-F238E27FC236}">
                <a16:creationId xmlns:a16="http://schemas.microsoft.com/office/drawing/2014/main" id="{111B4A49-B930-4A89-A1CD-6CA2B3D95AED}"/>
              </a:ext>
            </a:extLst>
          </p:cNvPr>
          <p:cNvSpPr txBox="1"/>
          <p:nvPr/>
        </p:nvSpPr>
        <p:spPr>
          <a:xfrm>
            <a:off x="752475" y="5784628"/>
            <a:ext cx="81486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Specify the path where test results will be stored for review.</a:t>
            </a:r>
          </a:p>
        </p:txBody>
      </p:sp>
      <p:sp>
        <p:nvSpPr>
          <p:cNvPr id="811" name="Primary Heading-3">
            <a:extLst>
              <a:ext uri="{FF2B5EF4-FFF2-40B4-BE49-F238E27FC236}">
                <a16:creationId xmlns:a16="http://schemas.microsoft.com/office/drawing/2014/main" id="{111B4A49-B930-4A89-A1CD-6CA2B3D95AED}"/>
              </a:ext>
            </a:extLst>
          </p:cNvPr>
          <p:cNvSpPr txBox="1"/>
          <p:nvPr/>
        </p:nvSpPr>
        <p:spPr>
          <a:xfrm>
            <a:off x="752475" y="6739414"/>
            <a:ext cx="8148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Dependencies</a:t>
            </a:r>
          </a:p>
        </p:txBody>
      </p:sp>
      <p:sp>
        <p:nvSpPr>
          <p:cNvPr id="812" name="Description of a primary heading-3">
            <a:extLst>
              <a:ext uri="{FF2B5EF4-FFF2-40B4-BE49-F238E27FC236}">
                <a16:creationId xmlns:a16="http://schemas.microsoft.com/office/drawing/2014/main" id="{111B4A49-B930-4A89-A1CD-6CA2B3D95AED}"/>
              </a:ext>
            </a:extLst>
          </p:cNvPr>
          <p:cNvSpPr txBox="1"/>
          <p:nvPr/>
        </p:nvSpPr>
        <p:spPr>
          <a:xfrm>
            <a:off x="752475" y="7223950"/>
            <a:ext cx="81486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List the dependencies required for running the tests effectively.</a:t>
            </a:r>
          </a:p>
        </p:txBody>
      </p:sp>
      <p:sp>
        <p:nvSpPr>
          <p:cNvPr id="813" name="Primary Heading-4">
            <a:extLst>
              <a:ext uri="{FF2B5EF4-FFF2-40B4-BE49-F238E27FC236}">
                <a16:creationId xmlns:a16="http://schemas.microsoft.com/office/drawing/2014/main" id="{111B4A49-B930-4A89-A1CD-6CA2B3D95AED}"/>
              </a:ext>
            </a:extLst>
          </p:cNvPr>
          <p:cNvSpPr txBox="1"/>
          <p:nvPr/>
        </p:nvSpPr>
        <p:spPr>
          <a:xfrm>
            <a:off x="752475" y="8178736"/>
            <a:ext cx="8148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Environment Variables</a:t>
            </a:r>
          </a:p>
        </p:txBody>
      </p:sp>
      <p:sp>
        <p:nvSpPr>
          <p:cNvPr id="814" name="Description of a primary heading-4">
            <a:extLst>
              <a:ext uri="{FF2B5EF4-FFF2-40B4-BE49-F238E27FC236}">
                <a16:creationId xmlns:a16="http://schemas.microsoft.com/office/drawing/2014/main" id="{111B4A49-B930-4A89-A1CD-6CA2B3D95AED}"/>
              </a:ext>
            </a:extLst>
          </p:cNvPr>
          <p:cNvSpPr txBox="1"/>
          <p:nvPr/>
        </p:nvSpPr>
        <p:spPr>
          <a:xfrm>
            <a:off x="752475" y="8663273"/>
            <a:ext cx="81486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Provide any necessary environment variables that are applicable for the test execution.</a:t>
            </a:r>
          </a:p>
        </p:txBody>
      </p:sp>
      <p:sp>
        <p:nvSpPr>
          <p:cNvPr id="815" name="Primary Heading-5">
            <a:extLst>
              <a:ext uri="{FF2B5EF4-FFF2-40B4-BE49-F238E27FC236}">
                <a16:creationId xmlns:a16="http://schemas.microsoft.com/office/drawing/2014/main" id="{111B4A49-B930-4A89-A1CD-6CA2B3D95AED}"/>
              </a:ext>
            </a:extLst>
          </p:cNvPr>
          <p:cNvSpPr txBox="1"/>
          <p:nvPr/>
        </p:nvSpPr>
        <p:spPr>
          <a:xfrm>
            <a:off x="9401175" y="2076260"/>
            <a:ext cx="8148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Test Execution Parameters</a:t>
            </a:r>
          </a:p>
        </p:txBody>
      </p:sp>
      <p:sp>
        <p:nvSpPr>
          <p:cNvPr id="816" name="Description of a primary heading-5">
            <a:extLst>
              <a:ext uri="{FF2B5EF4-FFF2-40B4-BE49-F238E27FC236}">
                <a16:creationId xmlns:a16="http://schemas.microsoft.com/office/drawing/2014/main" id="{111B4A49-B930-4A89-A1CD-6CA2B3D95AED}"/>
              </a:ext>
            </a:extLst>
          </p:cNvPr>
          <p:cNvSpPr txBox="1"/>
          <p:nvPr/>
        </p:nvSpPr>
        <p:spPr>
          <a:xfrm>
            <a:off x="9401175" y="2560892"/>
            <a:ext cx="81486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Outline the parameters needed for executing the tests.</a:t>
            </a:r>
          </a:p>
        </p:txBody>
      </p:sp>
      <p:sp>
        <p:nvSpPr>
          <p:cNvPr id="817" name="Primary Heading-6">
            <a:extLst>
              <a:ext uri="{FF2B5EF4-FFF2-40B4-BE49-F238E27FC236}">
                <a16:creationId xmlns:a16="http://schemas.microsoft.com/office/drawing/2014/main" id="{111B4A49-B930-4A89-A1CD-6CA2B3D95AED}"/>
              </a:ext>
            </a:extLst>
          </p:cNvPr>
          <p:cNvSpPr txBox="1"/>
          <p:nvPr/>
        </p:nvSpPr>
        <p:spPr>
          <a:xfrm>
            <a:off x="9401175" y="3515582"/>
            <a:ext cx="8148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Test Report Plugin Configuration</a:t>
            </a:r>
          </a:p>
        </p:txBody>
      </p:sp>
      <p:sp>
        <p:nvSpPr>
          <p:cNvPr id="818" name="Description of a primary heading-6">
            <a:extLst>
              <a:ext uri="{FF2B5EF4-FFF2-40B4-BE49-F238E27FC236}">
                <a16:creationId xmlns:a16="http://schemas.microsoft.com/office/drawing/2014/main" id="{111B4A49-B930-4A89-A1CD-6CA2B3D95AED}"/>
              </a:ext>
            </a:extLst>
          </p:cNvPr>
          <p:cNvSpPr txBox="1"/>
          <p:nvPr/>
        </p:nvSpPr>
        <p:spPr>
          <a:xfrm>
            <a:off x="9401175" y="4000214"/>
            <a:ext cx="81486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Detail the configuration needed for the test report plugin.</a:t>
            </a:r>
          </a:p>
        </p:txBody>
      </p:sp>
      <p:sp>
        <p:nvSpPr>
          <p:cNvPr id="819" name="Click here to edit title-437">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Summary of Integration Requirements for DevOps</a:t>
            </a:r>
          </a:p>
        </p:txBody>
      </p:sp>
    </p:spTree>
    <p:extLst>
      <p:ext uri="{BB962C8B-B14F-4D97-AF65-F5344CB8AC3E}">
        <p14:creationId xmlns:p14="http://schemas.microsoft.com/office/powerpoint/2010/main" val="3648047976"/>
      </p:ext>
    </p:extLst>
  </p:cSld>
  <p:clrMapOvr>
    <a:masterClrMapping/>
  </p:clrMapOvr>
</p:sld>
</file>

<file path=ppt/slides/slide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321" name=""/>
        <p:cNvGrpSpPr/>
        <p:nvPr/>
      </p:nvGrpSpPr>
      <p:grpSpPr>
        <a:xfrm>
          <a:off x="0" y="0"/>
          <a:ext cx="0" cy="0"/>
          <a:chOff x="0" y="0"/>
          <a:chExt cx="0" cy="0"/>
        </a:xfrm>
      </p:grpSpPr>
      <p:pic>
        <p:nvPicPr>
          <p:cNvPr id="32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3">
            <a:alphaModFix amt="100000"/>
          </a:blip>
          <a:stretch/>
        </p:blipFill>
        <p:spPr>
          <a:xfrm>
            <a:off x="0" y="0"/>
            <a:ext cx="18288000" cy="10287000"/>
          </a:xfrm>
          <a:prstGeom prst="rect">
            <a:avLst/>
          </a:prstGeom>
        </p:spPr>
      </p:pic>
      <p:pic>
        <p:nvPicPr>
          <p:cNvPr id="3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5">
            <a:alphaModFix amt="100000"/>
          </a:blip>
          <a:stretch/>
        </p:blipFill>
        <p:spPr>
          <a:xfrm>
            <a:off x="0" y="0"/>
            <a:ext cx="18288000" cy="10287000"/>
          </a:xfrm>
          <a:prstGeom prst="rect">
            <a:avLst/>
          </a:prstGeom>
        </p:spPr>
      </p:pic>
      <p:pic>
        <p:nvPicPr>
          <p:cNvPr id="325" name="93b78e63-a34f-4d11-85bf-80df86d2c61c">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77">
            <a:alphaModFix amt="100000"/>
          </a:blip>
          <a:stretch/>
        </p:blipFill>
        <p:spPr>
          <a:xfrm>
            <a:off x="0" y="3048000"/>
            <a:ext cx="18288000" cy="7239000"/>
          </a:xfrm>
          <a:prstGeom prst="rect">
            <a:avLst/>
          </a:prstGeom>
        </p:spPr>
      </p:pic>
      <p:sp>
        <p:nvSpPr>
          <p:cNvPr id="326" name="Click here to edit title-494">
            <a:extLst>
              <a:ext uri="{FF2B5EF4-FFF2-40B4-BE49-F238E27FC236}">
                <a16:creationId xmlns:a16="http://schemas.microsoft.com/office/drawing/2014/main" id="{111B4A49-B930-4A89-A1CD-6CA2B3D95AED}"/>
              </a:ext>
            </a:extLst>
          </p:cNvPr>
          <p:cNvSpPr txBox="1"/>
          <p:nvPr/>
        </p:nvSpPr>
        <p:spPr>
          <a:xfrm>
            <a:off x="1095375" y="767620"/>
            <a:ext cx="8510588" cy="838200"/>
          </a:xfrm>
          <a:prstGeom prst="rect">
            <a:avLst/>
          </a:prstGeom>
          <a:noFill/>
        </p:spPr>
        <p:txBody>
          <a:bodyPr vertOverflow="clip" horzOverflow="clip" wrap="square" lIns="0" tIns="0" rIns="0" bIns="0" rtlCol="0" anchor="t">
            <a:spAutoFit/>
          </a:bodyPr>
          <a:lstStyle/>
          <a:p>
            <a:pPr algn="l">
              <a:lnSpc>
                <a:spcPts val="6264"/>
              </a:lnSpc>
            </a:pPr>
            <a:r>
              <a:rPr lang="en-US" sz="5400" b="1" spc="-54" dirty="0">
                <a:solidFill>
                  <a:srgbClr val="1D46F3">
                    <a:alpha val="100000"/>
                  </a:srgbClr>
                </a:solidFill>
                <a:latin typeface="Space Grotesk" panose="00000700000000000000" pitchFamily="2" charset="0"/>
              </a:rPr>
              <a:t>Innovation's Next Frontier</a:t>
            </a:r>
          </a:p>
        </p:txBody>
      </p:sp>
      <p:sp>
        <p:nvSpPr>
          <p:cNvPr id="327" name="Click here to edit subtitle-459">
            <a:extLst>
              <a:ext uri="{FF2B5EF4-FFF2-40B4-BE49-F238E27FC236}">
                <a16:creationId xmlns:a16="http://schemas.microsoft.com/office/drawing/2014/main" id="{111B4A49-B930-4A89-A1CD-6CA2B3D95AED}"/>
              </a:ext>
            </a:extLst>
          </p:cNvPr>
          <p:cNvSpPr txBox="1"/>
          <p:nvPr/>
        </p:nvSpPr>
        <p:spPr>
          <a:xfrm>
            <a:off x="1095375" y="1866900"/>
            <a:ext cx="16111538" cy="409575"/>
          </a:xfrm>
          <a:prstGeom prst="rect">
            <a:avLst/>
          </a:prstGeom>
          <a:noFill/>
        </p:spPr>
        <p:txBody>
          <a:bodyPr vertOverflow="clip" horzOverflow="clip" wrap="square" lIns="0" tIns="0" rIns="0" bIns="0" rtlCol="0" anchor="t">
            <a:spAutoFit/>
          </a:bodyPr>
          <a:lstStyle/>
          <a:p>
            <a:pPr algn="l">
              <a:lnSpc>
                <a:spcPts val="3108"/>
              </a:lnSpc>
            </a:pPr>
            <a:r>
              <a:rPr lang="en-US" sz="2100" spc="-42" dirty="0">
                <a:solidFill>
                  <a:srgbClr val="3F4857">
                    <a:alpha val="100000"/>
                  </a:srgbClr>
                </a:solidFill>
                <a:latin typeface="Work Sans" panose="00000700000000000000" pitchFamily="2" charset="0"/>
              </a:rPr>
              <a:t>This image teases our innovative product, redefining industry standards.</a:t>
            </a:r>
          </a:p>
        </p:txBody>
      </p:sp>
    </p:spTree>
    <p:extLst>
      <p:ext uri="{BB962C8B-B14F-4D97-AF65-F5344CB8AC3E}">
        <p14:creationId xmlns:p14="http://schemas.microsoft.com/office/powerpoint/2010/main" val="3648047976"/>
      </p:ext>
    </p:extLst>
  </p:cSld>
  <p:clrMapOvr>
    <a:masterClrMapping/>
  </p:clrMapOvr>
</p:sld>
</file>

<file path=ppt/slides/slide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328" name=""/>
        <p:cNvGrpSpPr/>
        <p:nvPr/>
      </p:nvGrpSpPr>
      <p:grpSpPr>
        <a:xfrm>
          <a:off x="0" y="0"/>
          <a:ext cx="0" cy="0"/>
          <a:chOff x="0" y="0"/>
          <a:chExt cx="0" cy="0"/>
        </a:xfrm>
      </p:grpSpPr>
      <p:pic>
        <p:nvPicPr>
          <p:cNvPr id="33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1">
            <a:alphaModFix amt="100000"/>
          </a:blip>
          <a:stretch/>
        </p:blipFill>
        <p:spPr>
          <a:xfrm>
            <a:off x="0" y="0"/>
            <a:ext cx="18288000" cy="10287000"/>
          </a:xfrm>
          <a:prstGeom prst="rect">
            <a:avLst/>
          </a:prstGeom>
        </p:spPr>
      </p:pic>
      <p:pic>
        <p:nvPicPr>
          <p:cNvPr id="3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3">
            <a:alphaModFix amt="100000"/>
          </a:blip>
          <a:stretch/>
        </p:blipFill>
        <p:spPr>
          <a:xfrm>
            <a:off x="0" y="0"/>
            <a:ext cx="18288000" cy="10287000"/>
          </a:xfrm>
          <a:prstGeom prst="rect">
            <a:avLst/>
          </a:prstGeom>
        </p:spPr>
      </p:pic>
      <p:pic>
        <p:nvPicPr>
          <p:cNvPr id="33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5">
            <a:alphaModFix amt="100000"/>
          </a:blip>
          <a:stretch/>
        </p:blipFill>
        <p:spPr>
          <a:xfrm>
            <a:off x="800100" y="2199978"/>
            <a:ext cx="209550" cy="190500"/>
          </a:xfrm>
          <a:prstGeom prst="rect">
            <a:avLst/>
          </a:prstGeom>
        </p:spPr>
      </p:pic>
      <p:sp>
        <p:nvSpPr>
          <p:cNvPr id="333" name="Primary Heading-0">
            <a:extLst>
              <a:ext uri="{FF2B5EF4-FFF2-40B4-BE49-F238E27FC236}">
                <a16:creationId xmlns:a16="http://schemas.microsoft.com/office/drawing/2014/main" id="{111B4A49-B930-4A89-A1CD-6CA2B3D95AED}"/>
              </a:ext>
            </a:extLst>
          </p:cNvPr>
          <p:cNvSpPr txBox="1"/>
          <p:nvPr/>
        </p:nvSpPr>
        <p:spPr>
          <a:xfrm>
            <a:off x="1266825" y="2100739"/>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Jira for Management</a:t>
            </a:r>
          </a:p>
        </p:txBody>
      </p:sp>
      <p:sp>
        <p:nvSpPr>
          <p:cNvPr id="334" name="Description of a primary heading-0">
            <a:extLst>
              <a:ext uri="{FF2B5EF4-FFF2-40B4-BE49-F238E27FC236}">
                <a16:creationId xmlns:a16="http://schemas.microsoft.com/office/drawing/2014/main" id="{111B4A49-B930-4A89-A1CD-6CA2B3D95AED}"/>
              </a:ext>
            </a:extLst>
          </p:cNvPr>
          <p:cNvSpPr txBox="1"/>
          <p:nvPr/>
        </p:nvSpPr>
        <p:spPr>
          <a:xfrm>
            <a:off x="1266825" y="2585276"/>
            <a:ext cx="774858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Used for planning and tracking releases for software agile teams.</a:t>
            </a:r>
          </a:p>
        </p:txBody>
      </p:sp>
      <p:pic>
        <p:nvPicPr>
          <p:cNvPr id="33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7">
            <a:alphaModFix amt="100000"/>
          </a:blip>
          <a:stretch/>
        </p:blipFill>
        <p:spPr>
          <a:xfrm>
            <a:off x="800100" y="3410694"/>
            <a:ext cx="209550" cy="190500"/>
          </a:xfrm>
          <a:prstGeom prst="rect">
            <a:avLst/>
          </a:prstGeom>
        </p:spPr>
      </p:pic>
      <p:sp>
        <p:nvSpPr>
          <p:cNvPr id="336" name="Primary Heading-1">
            <a:extLst>
              <a:ext uri="{FF2B5EF4-FFF2-40B4-BE49-F238E27FC236}">
                <a16:creationId xmlns:a16="http://schemas.microsoft.com/office/drawing/2014/main" id="{111B4A49-B930-4A89-A1CD-6CA2B3D95AED}"/>
              </a:ext>
            </a:extLst>
          </p:cNvPr>
          <p:cNvSpPr txBox="1"/>
          <p:nvPr/>
        </p:nvSpPr>
        <p:spPr>
          <a:xfrm>
            <a:off x="1266825" y="3311462"/>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Confluence for Collaboration</a:t>
            </a:r>
          </a:p>
        </p:txBody>
      </p:sp>
      <p:sp>
        <p:nvSpPr>
          <p:cNvPr id="337" name="Description of a primary heading-1">
            <a:extLst>
              <a:ext uri="{FF2B5EF4-FFF2-40B4-BE49-F238E27FC236}">
                <a16:creationId xmlns:a16="http://schemas.microsoft.com/office/drawing/2014/main" id="{111B4A49-B930-4A89-A1CD-6CA2B3D95AED}"/>
              </a:ext>
            </a:extLst>
          </p:cNvPr>
          <p:cNvSpPr txBox="1"/>
          <p:nvPr/>
        </p:nvSpPr>
        <p:spPr>
          <a:xfrm>
            <a:off x="1266825" y="3795998"/>
            <a:ext cx="774858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Facilitates team collaboration activities.</a:t>
            </a:r>
          </a:p>
        </p:txBody>
      </p:sp>
      <p:pic>
        <p:nvPicPr>
          <p:cNvPr id="33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89">
            <a:alphaModFix amt="100000"/>
          </a:blip>
          <a:stretch/>
        </p:blipFill>
        <p:spPr>
          <a:xfrm>
            <a:off x="800100" y="4621411"/>
            <a:ext cx="209550" cy="190500"/>
          </a:xfrm>
          <a:prstGeom prst="rect">
            <a:avLst/>
          </a:prstGeom>
        </p:spPr>
      </p:pic>
      <p:sp>
        <p:nvSpPr>
          <p:cNvPr id="339" name="Primary Heading-2">
            <a:extLst>
              <a:ext uri="{FF2B5EF4-FFF2-40B4-BE49-F238E27FC236}">
                <a16:creationId xmlns:a16="http://schemas.microsoft.com/office/drawing/2014/main" id="{111B4A49-B930-4A89-A1CD-6CA2B3D95AED}"/>
              </a:ext>
            </a:extLst>
          </p:cNvPr>
          <p:cNvSpPr txBox="1"/>
          <p:nvPr/>
        </p:nvSpPr>
        <p:spPr>
          <a:xfrm>
            <a:off x="1266825" y="4522184"/>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Bitbucket for Code Management</a:t>
            </a:r>
          </a:p>
        </p:txBody>
      </p:sp>
      <p:sp>
        <p:nvSpPr>
          <p:cNvPr id="340" name="Description of a primary heading-2">
            <a:extLst>
              <a:ext uri="{FF2B5EF4-FFF2-40B4-BE49-F238E27FC236}">
                <a16:creationId xmlns:a16="http://schemas.microsoft.com/office/drawing/2014/main" id="{111B4A49-B930-4A89-A1CD-6CA2B3D95AED}"/>
              </a:ext>
            </a:extLst>
          </p:cNvPr>
          <p:cNvSpPr txBox="1"/>
          <p:nvPr/>
        </p:nvSpPr>
        <p:spPr>
          <a:xfrm>
            <a:off x="1266825" y="5006721"/>
            <a:ext cx="774858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Stores code, controls versioning, and allows code review.</a:t>
            </a:r>
          </a:p>
        </p:txBody>
      </p:sp>
      <p:pic>
        <p:nvPicPr>
          <p:cNvPr id="34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1">
            <a:alphaModFix amt="100000"/>
          </a:blip>
          <a:stretch/>
        </p:blipFill>
        <p:spPr>
          <a:xfrm>
            <a:off x="800100" y="5832128"/>
            <a:ext cx="209550" cy="190500"/>
          </a:xfrm>
          <a:prstGeom prst="rect">
            <a:avLst/>
          </a:prstGeom>
        </p:spPr>
      </p:pic>
      <p:sp>
        <p:nvSpPr>
          <p:cNvPr id="342" name="Primary Heading-3">
            <a:extLst>
              <a:ext uri="{FF2B5EF4-FFF2-40B4-BE49-F238E27FC236}">
                <a16:creationId xmlns:a16="http://schemas.microsoft.com/office/drawing/2014/main" id="{111B4A49-B930-4A89-A1CD-6CA2B3D95AED}"/>
              </a:ext>
            </a:extLst>
          </p:cNvPr>
          <p:cNvSpPr txBox="1"/>
          <p:nvPr/>
        </p:nvSpPr>
        <p:spPr>
          <a:xfrm>
            <a:off x="1266825" y="5732907"/>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Jenkins for Build Automation</a:t>
            </a:r>
          </a:p>
        </p:txBody>
      </p:sp>
      <p:sp>
        <p:nvSpPr>
          <p:cNvPr id="343" name="Description of a primary heading-3">
            <a:extLst>
              <a:ext uri="{FF2B5EF4-FFF2-40B4-BE49-F238E27FC236}">
                <a16:creationId xmlns:a16="http://schemas.microsoft.com/office/drawing/2014/main" id="{111B4A49-B930-4A89-A1CD-6CA2B3D95AED}"/>
              </a:ext>
            </a:extLst>
          </p:cNvPr>
          <p:cNvSpPr txBox="1"/>
          <p:nvPr/>
        </p:nvSpPr>
        <p:spPr>
          <a:xfrm>
            <a:off x="1266825" y="6217444"/>
            <a:ext cx="774858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Utilized to build code and scan and test sets.</a:t>
            </a:r>
          </a:p>
        </p:txBody>
      </p:sp>
      <p:pic>
        <p:nvPicPr>
          <p:cNvPr id="3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3">
            <a:alphaModFix amt="100000"/>
          </a:blip>
          <a:stretch/>
        </p:blipFill>
        <p:spPr>
          <a:xfrm>
            <a:off x="800100" y="7042844"/>
            <a:ext cx="209550" cy="190500"/>
          </a:xfrm>
          <a:prstGeom prst="rect">
            <a:avLst/>
          </a:prstGeom>
        </p:spPr>
      </p:pic>
      <p:sp>
        <p:nvSpPr>
          <p:cNvPr id="345" name="Primary Heading-4">
            <a:extLst>
              <a:ext uri="{FF2B5EF4-FFF2-40B4-BE49-F238E27FC236}">
                <a16:creationId xmlns:a16="http://schemas.microsoft.com/office/drawing/2014/main" id="{111B4A49-B930-4A89-A1CD-6CA2B3D95AED}"/>
              </a:ext>
            </a:extLst>
          </p:cNvPr>
          <p:cNvSpPr txBox="1"/>
          <p:nvPr/>
        </p:nvSpPr>
        <p:spPr>
          <a:xfrm>
            <a:off x="1266825" y="6943534"/>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Unit Testing Tools</a:t>
            </a:r>
          </a:p>
        </p:txBody>
      </p:sp>
      <p:sp>
        <p:nvSpPr>
          <p:cNvPr id="346" name="Description of a primary heading-4">
            <a:extLst>
              <a:ext uri="{FF2B5EF4-FFF2-40B4-BE49-F238E27FC236}">
                <a16:creationId xmlns:a16="http://schemas.microsoft.com/office/drawing/2014/main" id="{111B4A49-B930-4A89-A1CD-6CA2B3D95AED}"/>
              </a:ext>
            </a:extLst>
          </p:cNvPr>
          <p:cNvSpPr txBox="1"/>
          <p:nvPr/>
        </p:nvSpPr>
        <p:spPr>
          <a:xfrm>
            <a:off x="1266825" y="7428166"/>
            <a:ext cx="774858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Various tools available for different technologies to ensure code quality.</a:t>
            </a:r>
          </a:p>
        </p:txBody>
      </p:sp>
      <p:pic>
        <p:nvPicPr>
          <p:cNvPr id="34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5">
            <a:alphaModFix amt="100000"/>
          </a:blip>
          <a:stretch/>
        </p:blipFill>
        <p:spPr>
          <a:xfrm>
            <a:off x="800100" y="8598842"/>
            <a:ext cx="209550" cy="190500"/>
          </a:xfrm>
          <a:prstGeom prst="rect">
            <a:avLst/>
          </a:prstGeom>
        </p:spPr>
      </p:pic>
      <p:sp>
        <p:nvSpPr>
          <p:cNvPr id="348" name="Primary Heading-5">
            <a:extLst>
              <a:ext uri="{FF2B5EF4-FFF2-40B4-BE49-F238E27FC236}">
                <a16:creationId xmlns:a16="http://schemas.microsoft.com/office/drawing/2014/main" id="{111B4A49-B930-4A89-A1CD-6CA2B3D95AED}"/>
              </a:ext>
            </a:extLst>
          </p:cNvPr>
          <p:cNvSpPr txBox="1"/>
          <p:nvPr/>
        </p:nvSpPr>
        <p:spPr>
          <a:xfrm>
            <a:off x="1266825" y="8499443"/>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SonarQube for Code Quality</a:t>
            </a:r>
          </a:p>
        </p:txBody>
      </p:sp>
      <p:sp>
        <p:nvSpPr>
          <p:cNvPr id="349" name="Description of a primary heading-5">
            <a:extLst>
              <a:ext uri="{FF2B5EF4-FFF2-40B4-BE49-F238E27FC236}">
                <a16:creationId xmlns:a16="http://schemas.microsoft.com/office/drawing/2014/main" id="{111B4A49-B930-4A89-A1CD-6CA2B3D95AED}"/>
              </a:ext>
            </a:extLst>
          </p:cNvPr>
          <p:cNvSpPr txBox="1"/>
          <p:nvPr/>
        </p:nvSpPr>
        <p:spPr>
          <a:xfrm>
            <a:off x="1266825" y="8983980"/>
            <a:ext cx="774858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Used for code scanning and analysis to measure code quality.</a:t>
            </a:r>
          </a:p>
        </p:txBody>
      </p:sp>
      <p:pic>
        <p:nvPicPr>
          <p:cNvPr id="35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7">
            <a:alphaModFix amt="100000"/>
          </a:blip>
          <a:stretch/>
        </p:blipFill>
        <p:spPr>
          <a:xfrm>
            <a:off x="9334500" y="2199978"/>
            <a:ext cx="209550" cy="190500"/>
          </a:xfrm>
          <a:prstGeom prst="rect">
            <a:avLst/>
          </a:prstGeom>
        </p:spPr>
      </p:pic>
      <p:sp>
        <p:nvSpPr>
          <p:cNvPr id="351" name="Primary Heading-6">
            <a:extLst>
              <a:ext uri="{FF2B5EF4-FFF2-40B4-BE49-F238E27FC236}">
                <a16:creationId xmlns:a16="http://schemas.microsoft.com/office/drawing/2014/main" id="{111B4A49-B930-4A89-A1CD-6CA2B3D95AED}"/>
              </a:ext>
            </a:extLst>
          </p:cNvPr>
          <p:cNvSpPr txBox="1"/>
          <p:nvPr/>
        </p:nvSpPr>
        <p:spPr>
          <a:xfrm>
            <a:off x="9801225" y="2100739"/>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JFROG for Artifact Management</a:t>
            </a:r>
          </a:p>
        </p:txBody>
      </p:sp>
      <p:sp>
        <p:nvSpPr>
          <p:cNvPr id="352" name="Description of a primary heading-6">
            <a:extLst>
              <a:ext uri="{FF2B5EF4-FFF2-40B4-BE49-F238E27FC236}">
                <a16:creationId xmlns:a16="http://schemas.microsoft.com/office/drawing/2014/main" id="{111B4A49-B930-4A89-A1CD-6CA2B3D95AED}"/>
              </a:ext>
            </a:extLst>
          </p:cNvPr>
          <p:cNvSpPr txBox="1"/>
          <p:nvPr/>
        </p:nvSpPr>
        <p:spPr>
          <a:xfrm>
            <a:off x="9801225" y="2585276"/>
            <a:ext cx="774858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Manages artifacts and dependency management.</a:t>
            </a:r>
          </a:p>
        </p:txBody>
      </p:sp>
      <p:pic>
        <p:nvPicPr>
          <p:cNvPr id="35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99">
            <a:alphaModFix amt="100000"/>
          </a:blip>
          <a:stretch/>
        </p:blipFill>
        <p:spPr>
          <a:xfrm>
            <a:off x="9334500" y="3410694"/>
            <a:ext cx="209550" cy="190500"/>
          </a:xfrm>
          <a:prstGeom prst="rect">
            <a:avLst/>
          </a:prstGeom>
        </p:spPr>
      </p:pic>
      <p:sp>
        <p:nvSpPr>
          <p:cNvPr id="354" name="Primary Heading-7">
            <a:extLst>
              <a:ext uri="{FF2B5EF4-FFF2-40B4-BE49-F238E27FC236}">
                <a16:creationId xmlns:a16="http://schemas.microsoft.com/office/drawing/2014/main" id="{111B4A49-B930-4A89-A1CD-6CA2B3D95AED}"/>
              </a:ext>
            </a:extLst>
          </p:cNvPr>
          <p:cNvSpPr txBox="1"/>
          <p:nvPr/>
        </p:nvSpPr>
        <p:spPr>
          <a:xfrm>
            <a:off x="9801225" y="3311462"/>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Datical for Database Automation</a:t>
            </a:r>
          </a:p>
        </p:txBody>
      </p:sp>
      <p:sp>
        <p:nvSpPr>
          <p:cNvPr id="355" name="Description of a primary heading-7">
            <a:extLst>
              <a:ext uri="{FF2B5EF4-FFF2-40B4-BE49-F238E27FC236}">
                <a16:creationId xmlns:a16="http://schemas.microsoft.com/office/drawing/2014/main" id="{111B4A49-B930-4A89-A1CD-6CA2B3D95AED}"/>
              </a:ext>
            </a:extLst>
          </p:cNvPr>
          <p:cNvSpPr txBox="1"/>
          <p:nvPr/>
        </p:nvSpPr>
        <p:spPr>
          <a:xfrm>
            <a:off x="9801225" y="3795998"/>
            <a:ext cx="774858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Used for deploying database changes.</a:t>
            </a:r>
          </a:p>
        </p:txBody>
      </p:sp>
      <p:pic>
        <p:nvPicPr>
          <p:cNvPr id="35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1">
            <a:alphaModFix amt="100000"/>
          </a:blip>
          <a:stretch/>
        </p:blipFill>
        <p:spPr>
          <a:xfrm>
            <a:off x="9334500" y="4621411"/>
            <a:ext cx="209550" cy="190500"/>
          </a:xfrm>
          <a:prstGeom prst="rect">
            <a:avLst/>
          </a:prstGeom>
        </p:spPr>
      </p:pic>
      <p:sp>
        <p:nvSpPr>
          <p:cNvPr id="357" name="Primary Heading-8">
            <a:extLst>
              <a:ext uri="{FF2B5EF4-FFF2-40B4-BE49-F238E27FC236}">
                <a16:creationId xmlns:a16="http://schemas.microsoft.com/office/drawing/2014/main" id="{111B4A49-B930-4A89-A1CD-6CA2B3D95AED}"/>
              </a:ext>
            </a:extLst>
          </p:cNvPr>
          <p:cNvSpPr txBox="1"/>
          <p:nvPr/>
        </p:nvSpPr>
        <p:spPr>
          <a:xfrm>
            <a:off x="9801225" y="4522184"/>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Celestrial for Deployment Configurations</a:t>
            </a:r>
          </a:p>
        </p:txBody>
      </p:sp>
      <p:sp>
        <p:nvSpPr>
          <p:cNvPr id="358" name="Description of a primary heading-8">
            <a:extLst>
              <a:ext uri="{FF2B5EF4-FFF2-40B4-BE49-F238E27FC236}">
                <a16:creationId xmlns:a16="http://schemas.microsoft.com/office/drawing/2014/main" id="{111B4A49-B930-4A89-A1CD-6CA2B3D95AED}"/>
              </a:ext>
            </a:extLst>
          </p:cNvPr>
          <p:cNvSpPr txBox="1"/>
          <p:nvPr/>
        </p:nvSpPr>
        <p:spPr>
          <a:xfrm>
            <a:off x="9801225" y="5006721"/>
            <a:ext cx="774858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Manages deployment configurations effectively.</a:t>
            </a:r>
          </a:p>
        </p:txBody>
      </p:sp>
      <p:pic>
        <p:nvPicPr>
          <p:cNvPr id="35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3">
            <a:alphaModFix amt="100000"/>
          </a:blip>
          <a:stretch/>
        </p:blipFill>
        <p:spPr>
          <a:xfrm>
            <a:off x="9334500" y="5832128"/>
            <a:ext cx="209550" cy="190500"/>
          </a:xfrm>
          <a:prstGeom prst="rect">
            <a:avLst/>
          </a:prstGeom>
        </p:spPr>
      </p:pic>
      <p:sp>
        <p:nvSpPr>
          <p:cNvPr id="360" name="Primary Heading-9">
            <a:extLst>
              <a:ext uri="{FF2B5EF4-FFF2-40B4-BE49-F238E27FC236}">
                <a16:creationId xmlns:a16="http://schemas.microsoft.com/office/drawing/2014/main" id="{111B4A49-B930-4A89-A1CD-6CA2B3D95AED}"/>
              </a:ext>
            </a:extLst>
          </p:cNvPr>
          <p:cNvSpPr txBox="1"/>
          <p:nvPr/>
        </p:nvSpPr>
        <p:spPr>
          <a:xfrm>
            <a:off x="9801225" y="5732907"/>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XLR for Release Orchestration</a:t>
            </a:r>
          </a:p>
        </p:txBody>
      </p:sp>
      <p:sp>
        <p:nvSpPr>
          <p:cNvPr id="361" name="Description of a primary heading-9">
            <a:extLst>
              <a:ext uri="{FF2B5EF4-FFF2-40B4-BE49-F238E27FC236}">
                <a16:creationId xmlns:a16="http://schemas.microsoft.com/office/drawing/2014/main" id="{111B4A49-B930-4A89-A1CD-6CA2B3D95AED}"/>
              </a:ext>
            </a:extLst>
          </p:cNvPr>
          <p:cNvSpPr txBox="1"/>
          <p:nvPr/>
        </p:nvSpPr>
        <p:spPr>
          <a:xfrm>
            <a:off x="9801225" y="6217444"/>
            <a:ext cx="774858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Plans, manages, and analyzes release pipelines.</a:t>
            </a:r>
          </a:p>
        </p:txBody>
      </p:sp>
      <p:pic>
        <p:nvPicPr>
          <p:cNvPr id="36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5">
            <a:alphaModFix amt="100000"/>
          </a:blip>
          <a:stretch/>
        </p:blipFill>
        <p:spPr>
          <a:xfrm>
            <a:off x="9334500" y="7042844"/>
            <a:ext cx="209550" cy="190500"/>
          </a:xfrm>
          <a:prstGeom prst="rect">
            <a:avLst/>
          </a:prstGeom>
        </p:spPr>
      </p:pic>
      <p:sp>
        <p:nvSpPr>
          <p:cNvPr id="363" name="Primary Heading-10">
            <a:extLst>
              <a:ext uri="{FF2B5EF4-FFF2-40B4-BE49-F238E27FC236}">
                <a16:creationId xmlns:a16="http://schemas.microsoft.com/office/drawing/2014/main" id="{111B4A49-B930-4A89-A1CD-6CA2B3D95AED}"/>
              </a:ext>
            </a:extLst>
          </p:cNvPr>
          <p:cNvSpPr txBox="1"/>
          <p:nvPr/>
        </p:nvSpPr>
        <p:spPr>
          <a:xfrm>
            <a:off x="9801225" y="6943534"/>
            <a:ext cx="77485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Test Automation Tools</a:t>
            </a:r>
          </a:p>
        </p:txBody>
      </p:sp>
      <p:sp>
        <p:nvSpPr>
          <p:cNvPr id="364" name="Description of a primary heading-10">
            <a:extLst>
              <a:ext uri="{FF2B5EF4-FFF2-40B4-BE49-F238E27FC236}">
                <a16:creationId xmlns:a16="http://schemas.microsoft.com/office/drawing/2014/main" id="{111B4A49-B930-4A89-A1CD-6CA2B3D95AED}"/>
              </a:ext>
            </a:extLst>
          </p:cNvPr>
          <p:cNvSpPr txBox="1"/>
          <p:nvPr/>
        </p:nvSpPr>
        <p:spPr>
          <a:xfrm>
            <a:off x="9801225" y="7428166"/>
            <a:ext cx="774858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Supports unattended automated testing successfully.</a:t>
            </a:r>
          </a:p>
        </p:txBody>
      </p:sp>
      <p:sp>
        <p:nvSpPr>
          <p:cNvPr id="365" name="Click here to edit title-438">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Tools in Horizon Platform</a:t>
            </a:r>
          </a:p>
        </p:txBody>
      </p:sp>
    </p:spTree>
    <p:extLst>
      <p:ext uri="{BB962C8B-B14F-4D97-AF65-F5344CB8AC3E}">
        <p14:creationId xmlns:p14="http://schemas.microsoft.com/office/powerpoint/2010/main" val="3648047976"/>
      </p:ext>
    </p:extLst>
  </p:cSld>
  <p:clrMapOvr>
    <a:masterClrMapping/>
  </p:clrMapOvr>
</p:sld>
</file>

<file path=ppt/slides/slide5.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366" name=""/>
        <p:cNvGrpSpPr/>
        <p:nvPr/>
      </p:nvGrpSpPr>
      <p:grpSpPr>
        <a:xfrm>
          <a:off x="0" y="0"/>
          <a:ext cx="0" cy="0"/>
          <a:chOff x="0" y="0"/>
          <a:chExt cx="0" cy="0"/>
        </a:xfrm>
      </p:grpSpPr>
      <p:pic>
        <p:nvPicPr>
          <p:cNvPr id="36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09">
            <a:alphaModFix amt="100000"/>
          </a:blip>
          <a:stretch/>
        </p:blipFill>
        <p:spPr>
          <a:xfrm>
            <a:off x="0" y="0"/>
            <a:ext cx="18288000" cy="10287000"/>
          </a:xfrm>
          <a:prstGeom prst="rect">
            <a:avLst/>
          </a:prstGeom>
        </p:spPr>
      </p:pic>
      <p:pic>
        <p:nvPicPr>
          <p:cNvPr id="36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1">
            <a:alphaModFix amt="100000"/>
          </a:blip>
          <a:stretch/>
        </p:blipFill>
        <p:spPr>
          <a:xfrm>
            <a:off x="0" y="0"/>
            <a:ext cx="18288000" cy="10287000"/>
          </a:xfrm>
          <a:prstGeom prst="rect">
            <a:avLst/>
          </a:prstGeom>
        </p:spPr>
      </p:pic>
      <p:pic>
        <p:nvPicPr>
          <p:cNvPr id="37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3">
            <a:alphaModFix amt="100000"/>
          </a:blip>
          <a:stretch/>
        </p:blipFill>
        <p:spPr>
          <a:xfrm>
            <a:off x="800100" y="2458492"/>
            <a:ext cx="1047750" cy="1066800"/>
          </a:xfrm>
          <a:prstGeom prst="rect">
            <a:avLst/>
          </a:prstGeom>
        </p:spPr>
      </p:pic>
      <p:pic>
        <p:nvPicPr>
          <p:cNvPr id="371"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116">
            <a:alphaModFix amt="100000"/>
            <a:extLst>
              <a:ext uri="{ACB1D4C8-8A85-4709-B94F-02D7FE93C2A8}">
                <asvg:svgBlip xmlns:r="http://schemas.openxmlformats.org/officeDocument/2006/relationships" xmlns:asvg="http://schemas.microsoft.com/office/drawing/2016/SVG/main" r:embed="rId115"/>
                <a14:useLocalDpi xmlns:a14="http://schemas.microsoft.com/office/drawing/2010/main" val="0"/>
              </a:ext>
            </a:extLst>
          </a:blip>
          <a:srcRect l="0" t="0" r="0" b="0"/>
          <a:stretch/>
        </p:blipFill>
        <p:spPr>
          <a:xfrm>
            <a:off x="1072306" y="2730997"/>
            <a:ext cx="506611" cy="506611"/>
          </a:xfrm>
          <a:prstGeom prst="rect">
            <a:avLst/>
          </a:prstGeom>
        </p:spPr>
      </p:pic>
      <p:sp>
        <p:nvSpPr>
          <p:cNvPr id="372" name="Primary Heading-0">
            <a:extLst>
              <a:ext uri="{FF2B5EF4-FFF2-40B4-BE49-F238E27FC236}">
                <a16:creationId xmlns:a16="http://schemas.microsoft.com/office/drawing/2014/main" id="{111B4A49-B930-4A89-A1CD-6CA2B3D95AED}"/>
              </a:ext>
            </a:extLst>
          </p:cNvPr>
          <p:cNvSpPr txBox="1"/>
          <p:nvPr/>
        </p:nvSpPr>
        <p:spPr>
          <a:xfrm>
            <a:off x="2108740" y="2397062"/>
            <a:ext cx="68151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Monthly Releases</a:t>
            </a:r>
          </a:p>
        </p:txBody>
      </p:sp>
      <p:sp>
        <p:nvSpPr>
          <p:cNvPr id="373" name="Description of a primary heading-0">
            <a:extLst>
              <a:ext uri="{FF2B5EF4-FFF2-40B4-BE49-F238E27FC236}">
                <a16:creationId xmlns:a16="http://schemas.microsoft.com/office/drawing/2014/main" id="{111B4A49-B930-4A89-A1CD-6CA2B3D95AED}"/>
              </a:ext>
            </a:extLst>
          </p:cNvPr>
          <p:cNvSpPr txBox="1"/>
          <p:nvPr/>
        </p:nvSpPr>
        <p:spPr>
          <a:xfrm>
            <a:off x="2108740" y="2881598"/>
            <a:ext cx="68151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Every month or quarter, we release updates, focusing on new initiatives, adding features, and fixing bugs in the application.</a:t>
            </a:r>
          </a:p>
        </p:txBody>
      </p:sp>
      <p:pic>
        <p:nvPicPr>
          <p:cNvPr id="37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18">
            <a:alphaModFix amt="100000"/>
          </a:blip>
          <a:stretch/>
        </p:blipFill>
        <p:spPr>
          <a:xfrm>
            <a:off x="9429750" y="2458492"/>
            <a:ext cx="1047750" cy="1066800"/>
          </a:xfrm>
          <a:prstGeom prst="rect">
            <a:avLst/>
          </a:prstGeom>
        </p:spPr>
      </p:pic>
      <p:pic>
        <p:nvPicPr>
          <p:cNvPr id="375"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121">
            <a:alphaModFix amt="100000"/>
            <a:extLst>
              <a:ext uri="{A26953D9-49ED-4338-A2A2-F2B65AF5D269}">
                <asvg:svgBlip xmlns:r="http://schemas.openxmlformats.org/officeDocument/2006/relationships" xmlns:asvg="http://schemas.microsoft.com/office/drawing/2016/SVG/main" r:embed="rId120"/>
                <a14:useLocalDpi xmlns:a14="http://schemas.microsoft.com/office/drawing/2010/main" val="0"/>
              </a:ext>
            </a:extLst>
          </a:blip>
          <a:srcRect l="0" t="0" r="0" b="0"/>
          <a:stretch/>
        </p:blipFill>
        <p:spPr>
          <a:xfrm>
            <a:off x="9701955" y="2730997"/>
            <a:ext cx="506611" cy="506611"/>
          </a:xfrm>
          <a:prstGeom prst="rect">
            <a:avLst/>
          </a:prstGeom>
        </p:spPr>
      </p:pic>
      <p:sp>
        <p:nvSpPr>
          <p:cNvPr id="376" name="Primary Heading-1">
            <a:extLst>
              <a:ext uri="{FF2B5EF4-FFF2-40B4-BE49-F238E27FC236}">
                <a16:creationId xmlns:a16="http://schemas.microsoft.com/office/drawing/2014/main" id="{111B4A49-B930-4A89-A1CD-6CA2B3D95AED}"/>
              </a:ext>
            </a:extLst>
          </p:cNvPr>
          <p:cNvSpPr txBox="1"/>
          <p:nvPr/>
        </p:nvSpPr>
        <p:spPr>
          <a:xfrm>
            <a:off x="10738390" y="2397062"/>
            <a:ext cx="68151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Automated Testing</a:t>
            </a:r>
          </a:p>
        </p:txBody>
      </p:sp>
      <p:sp>
        <p:nvSpPr>
          <p:cNvPr id="377" name="Description of a primary heading-1">
            <a:extLst>
              <a:ext uri="{FF2B5EF4-FFF2-40B4-BE49-F238E27FC236}">
                <a16:creationId xmlns:a16="http://schemas.microsoft.com/office/drawing/2014/main" id="{111B4A49-B930-4A89-A1CD-6CA2B3D95AED}"/>
              </a:ext>
            </a:extLst>
          </p:cNvPr>
          <p:cNvSpPr txBox="1"/>
          <p:nvPr/>
        </p:nvSpPr>
        <p:spPr>
          <a:xfrm>
            <a:off x="10738390" y="2881598"/>
            <a:ext cx="68151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We automate the testing for these new changes to ensure everything runs smoothly.</a:t>
            </a:r>
          </a:p>
        </p:txBody>
      </p:sp>
      <p:pic>
        <p:nvPicPr>
          <p:cNvPr id="37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23">
            <a:alphaModFix amt="100000"/>
          </a:blip>
          <a:stretch/>
        </p:blipFill>
        <p:spPr>
          <a:xfrm>
            <a:off x="800100" y="5189190"/>
            <a:ext cx="1047750" cy="1066800"/>
          </a:xfrm>
          <a:prstGeom prst="rect">
            <a:avLst/>
          </a:prstGeom>
        </p:spPr>
      </p:pic>
      <p:pic>
        <p:nvPicPr>
          <p:cNvPr id="379"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126">
            <a:alphaModFix amt="100000"/>
            <a:extLst>
              <a:ext uri="{0D111C68-C860-4160-983E-33E19F5774D4}">
                <asvg:svgBlip xmlns:r="http://schemas.openxmlformats.org/officeDocument/2006/relationships" xmlns:asvg="http://schemas.microsoft.com/office/drawing/2016/SVG/main" r:embed="rId125"/>
                <a14:useLocalDpi xmlns:a14="http://schemas.microsoft.com/office/drawing/2010/main" val="0"/>
              </a:ext>
            </a:extLst>
          </a:blip>
          <a:srcRect l="0" t="0" r="0" b="0"/>
          <a:stretch/>
        </p:blipFill>
        <p:spPr>
          <a:xfrm>
            <a:off x="1072306" y="5461397"/>
            <a:ext cx="506611" cy="506611"/>
          </a:xfrm>
          <a:prstGeom prst="rect">
            <a:avLst/>
          </a:prstGeom>
        </p:spPr>
      </p:pic>
      <p:sp>
        <p:nvSpPr>
          <p:cNvPr id="380" name="Primary Heading-2">
            <a:extLst>
              <a:ext uri="{FF2B5EF4-FFF2-40B4-BE49-F238E27FC236}">
                <a16:creationId xmlns:a16="http://schemas.microsoft.com/office/drawing/2014/main" id="{111B4A49-B930-4A89-A1CD-6CA2B3D95AED}"/>
              </a:ext>
            </a:extLst>
          </p:cNvPr>
          <p:cNvSpPr txBox="1"/>
          <p:nvPr/>
        </p:nvSpPr>
        <p:spPr>
          <a:xfrm>
            <a:off x="2108740" y="5127593"/>
            <a:ext cx="68151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Application Integration</a:t>
            </a:r>
          </a:p>
        </p:txBody>
      </p:sp>
      <p:sp>
        <p:nvSpPr>
          <p:cNvPr id="381" name="Description of a primary heading-2">
            <a:extLst>
              <a:ext uri="{FF2B5EF4-FFF2-40B4-BE49-F238E27FC236}">
                <a16:creationId xmlns:a16="http://schemas.microsoft.com/office/drawing/2014/main" id="{111B4A49-B930-4A89-A1CD-6CA2B3D95AED}"/>
              </a:ext>
            </a:extLst>
          </p:cNvPr>
          <p:cNvSpPr txBox="1"/>
          <p:nvPr/>
        </p:nvSpPr>
        <p:spPr>
          <a:xfrm>
            <a:off x="2108740" y="5612130"/>
            <a:ext cx="68151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Our test application is integrated with various upstream and downstream applications.</a:t>
            </a:r>
          </a:p>
        </p:txBody>
      </p:sp>
      <p:pic>
        <p:nvPicPr>
          <p:cNvPr id="3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28">
            <a:alphaModFix amt="100000"/>
          </a:blip>
          <a:stretch/>
        </p:blipFill>
        <p:spPr>
          <a:xfrm>
            <a:off x="9429750" y="5189190"/>
            <a:ext cx="1047750" cy="1066800"/>
          </a:xfrm>
          <a:prstGeom prst="rect">
            <a:avLst/>
          </a:prstGeom>
        </p:spPr>
      </p:pic>
      <p:pic>
        <p:nvPicPr>
          <p:cNvPr id="383"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131">
            <a:alphaModFix amt="100000"/>
            <a:extLst>
              <a:ext uri="{78446EB0-1188-4B03-AAA5-2BA63EB06B1C}">
                <asvg:svgBlip xmlns:r="http://schemas.openxmlformats.org/officeDocument/2006/relationships" xmlns:asvg="http://schemas.microsoft.com/office/drawing/2016/SVG/main" r:embed="rId130"/>
                <a14:useLocalDpi xmlns:a14="http://schemas.microsoft.com/office/drawing/2010/main" val="0"/>
              </a:ext>
            </a:extLst>
          </a:blip>
          <a:srcRect l="0" t="0" r="0" b="0"/>
          <a:stretch/>
        </p:blipFill>
        <p:spPr>
          <a:xfrm>
            <a:off x="9701955" y="5461397"/>
            <a:ext cx="506611" cy="506611"/>
          </a:xfrm>
          <a:prstGeom prst="rect">
            <a:avLst/>
          </a:prstGeom>
        </p:spPr>
      </p:pic>
      <p:sp>
        <p:nvSpPr>
          <p:cNvPr id="384" name="Primary Heading-3">
            <a:extLst>
              <a:ext uri="{FF2B5EF4-FFF2-40B4-BE49-F238E27FC236}">
                <a16:creationId xmlns:a16="http://schemas.microsoft.com/office/drawing/2014/main" id="{111B4A49-B930-4A89-A1CD-6CA2B3D95AED}"/>
              </a:ext>
            </a:extLst>
          </p:cNvPr>
          <p:cNvSpPr txBox="1"/>
          <p:nvPr/>
        </p:nvSpPr>
        <p:spPr>
          <a:xfrm>
            <a:off x="10738390" y="5127593"/>
            <a:ext cx="68151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Impact of External Changes</a:t>
            </a:r>
          </a:p>
        </p:txBody>
      </p:sp>
      <p:sp>
        <p:nvSpPr>
          <p:cNvPr id="385" name="Description of a primary heading-3">
            <a:extLst>
              <a:ext uri="{FF2B5EF4-FFF2-40B4-BE49-F238E27FC236}">
                <a16:creationId xmlns:a16="http://schemas.microsoft.com/office/drawing/2014/main" id="{111B4A49-B930-4A89-A1CD-6CA2B3D95AED}"/>
              </a:ext>
            </a:extLst>
          </p:cNvPr>
          <p:cNvSpPr txBox="1"/>
          <p:nvPr/>
        </p:nvSpPr>
        <p:spPr>
          <a:xfrm>
            <a:off x="10738390" y="5612130"/>
            <a:ext cx="68151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Changes in external systems can also impact our application, necessitating careful monitoring.</a:t>
            </a:r>
          </a:p>
        </p:txBody>
      </p:sp>
      <p:pic>
        <p:nvPicPr>
          <p:cNvPr id="38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33">
            <a:alphaModFix amt="100000"/>
          </a:blip>
          <a:stretch/>
        </p:blipFill>
        <p:spPr>
          <a:xfrm>
            <a:off x="800100" y="7919740"/>
            <a:ext cx="1047750" cy="1066800"/>
          </a:xfrm>
          <a:prstGeom prst="rect">
            <a:avLst/>
          </a:prstGeom>
        </p:spPr>
      </p:pic>
      <p:pic>
        <p:nvPicPr>
          <p:cNvPr id="387" name="iconNode4">
            <a:extLst>
              <a:ext uri="{FF2B5EF4-FFF2-40B4-BE49-F238E27FC236}">
                <a16:creationId xmlns:a16="http://schemas.microsoft.com/office/drawing/2014/main" id="{A8642F66-C0BB-4949-9A9C-024B120A5D52}"/>
              </a:ext>
            </a:extLst>
          </p:cNvPr>
          <p:cNvPicPr>
            <a:picLocks noChangeAspect="1"/>
          </p:cNvPicPr>
          <p:nvPr/>
        </p:nvPicPr>
        <p:blipFill rotWithShape="1">
          <a:blip r:embed="rId136">
            <a:alphaModFix amt="100000"/>
            <a:extLst>
              <a:ext uri="{B6344BA0-C490-4EF4-9DC8-C488CD1FD7B6}">
                <asvg:svgBlip xmlns:r="http://schemas.openxmlformats.org/officeDocument/2006/relationships" xmlns:asvg="http://schemas.microsoft.com/office/drawing/2016/SVG/main" r:embed="rId135"/>
                <a14:useLocalDpi xmlns:a14="http://schemas.microsoft.com/office/drawing/2010/main" val="0"/>
              </a:ext>
            </a:extLst>
          </a:blip>
          <a:srcRect l="0" t="0" r="0" b="0"/>
          <a:stretch/>
        </p:blipFill>
        <p:spPr>
          <a:xfrm>
            <a:off x="1072306" y="8191947"/>
            <a:ext cx="506611" cy="506611"/>
          </a:xfrm>
          <a:prstGeom prst="rect">
            <a:avLst/>
          </a:prstGeom>
        </p:spPr>
      </p:pic>
      <p:sp>
        <p:nvSpPr>
          <p:cNvPr id="388" name="Primary Heading-4">
            <a:extLst>
              <a:ext uri="{FF2B5EF4-FFF2-40B4-BE49-F238E27FC236}">
                <a16:creationId xmlns:a16="http://schemas.microsoft.com/office/drawing/2014/main" id="{111B4A49-B930-4A89-A1CD-6CA2B3D95AED}"/>
              </a:ext>
            </a:extLst>
          </p:cNvPr>
          <p:cNvSpPr txBox="1"/>
          <p:nvPr/>
        </p:nvSpPr>
        <p:spPr>
          <a:xfrm>
            <a:off x="2108740" y="7858125"/>
            <a:ext cx="68151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Data Flow Assurance</a:t>
            </a:r>
          </a:p>
        </p:txBody>
      </p:sp>
      <p:sp>
        <p:nvSpPr>
          <p:cNvPr id="389" name="Description of a primary heading-4">
            <a:extLst>
              <a:ext uri="{FF2B5EF4-FFF2-40B4-BE49-F238E27FC236}">
                <a16:creationId xmlns:a16="http://schemas.microsoft.com/office/drawing/2014/main" id="{111B4A49-B930-4A89-A1CD-6CA2B3D95AED}"/>
              </a:ext>
            </a:extLst>
          </p:cNvPr>
          <p:cNvSpPr txBox="1"/>
          <p:nvPr/>
        </p:nvSpPr>
        <p:spPr>
          <a:xfrm>
            <a:off x="2108740" y="8342757"/>
            <a:ext cx="68151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We need to ensure that data flows properly between systems to maintain integrity.</a:t>
            </a:r>
          </a:p>
        </p:txBody>
      </p:sp>
      <p:pic>
        <p:nvPicPr>
          <p:cNvPr id="39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38">
            <a:alphaModFix amt="100000"/>
          </a:blip>
          <a:stretch/>
        </p:blipFill>
        <p:spPr>
          <a:xfrm>
            <a:off x="9429750" y="7919740"/>
            <a:ext cx="1047750" cy="1066800"/>
          </a:xfrm>
          <a:prstGeom prst="rect">
            <a:avLst/>
          </a:prstGeom>
        </p:spPr>
      </p:pic>
      <p:pic>
        <p:nvPicPr>
          <p:cNvPr id="391" name="iconNode5">
            <a:extLst>
              <a:ext uri="{FF2B5EF4-FFF2-40B4-BE49-F238E27FC236}">
                <a16:creationId xmlns:a16="http://schemas.microsoft.com/office/drawing/2014/main" id="{A8642F66-C0BB-4949-9A9C-024B120A5D52}"/>
              </a:ext>
            </a:extLst>
          </p:cNvPr>
          <p:cNvPicPr>
            <a:picLocks noChangeAspect="1"/>
          </p:cNvPicPr>
          <p:nvPr/>
        </p:nvPicPr>
        <p:blipFill rotWithShape="1">
          <a:blip r:embed="rId141">
            <a:alphaModFix amt="100000"/>
            <a:extLst>
              <a:ext uri="{6142E7CA-5CF2-4B0C-B2E4-2AC521F5A3A4}">
                <asvg:svgBlip xmlns:r="http://schemas.openxmlformats.org/officeDocument/2006/relationships" xmlns:asvg="http://schemas.microsoft.com/office/drawing/2016/SVG/main" r:embed="rId140"/>
                <a14:useLocalDpi xmlns:a14="http://schemas.microsoft.com/office/drawing/2010/main" val="0"/>
              </a:ext>
            </a:extLst>
          </a:blip>
          <a:srcRect l="0" t="0" r="0" b="0"/>
          <a:stretch/>
        </p:blipFill>
        <p:spPr>
          <a:xfrm>
            <a:off x="9701955" y="8191947"/>
            <a:ext cx="506611" cy="506611"/>
          </a:xfrm>
          <a:prstGeom prst="rect">
            <a:avLst/>
          </a:prstGeom>
        </p:spPr>
      </p:pic>
      <p:sp>
        <p:nvSpPr>
          <p:cNvPr id="392" name="Primary Heading-5">
            <a:extLst>
              <a:ext uri="{FF2B5EF4-FFF2-40B4-BE49-F238E27FC236}">
                <a16:creationId xmlns:a16="http://schemas.microsoft.com/office/drawing/2014/main" id="{111B4A49-B930-4A89-A1CD-6CA2B3D95AED}"/>
              </a:ext>
            </a:extLst>
          </p:cNvPr>
          <p:cNvSpPr txBox="1"/>
          <p:nvPr/>
        </p:nvSpPr>
        <p:spPr>
          <a:xfrm>
            <a:off x="10738390" y="7858125"/>
            <a:ext cx="68151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Change Verification</a:t>
            </a:r>
          </a:p>
        </p:txBody>
      </p:sp>
      <p:sp>
        <p:nvSpPr>
          <p:cNvPr id="393" name="Description of a primary heading-5">
            <a:extLst>
              <a:ext uri="{FF2B5EF4-FFF2-40B4-BE49-F238E27FC236}">
                <a16:creationId xmlns:a16="http://schemas.microsoft.com/office/drawing/2014/main" id="{111B4A49-B930-4A89-A1CD-6CA2B3D95AED}"/>
              </a:ext>
            </a:extLst>
          </p:cNvPr>
          <p:cNvSpPr txBox="1"/>
          <p:nvPr/>
        </p:nvSpPr>
        <p:spPr>
          <a:xfrm>
            <a:off x="10738390" y="8342757"/>
            <a:ext cx="68151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It's crucial to check that changes in external systems do not disrupt functionality in our application.</a:t>
            </a:r>
          </a:p>
        </p:txBody>
      </p:sp>
      <p:sp>
        <p:nvSpPr>
          <p:cNvPr id="394" name="Click here to edit title-489">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Monthly Updates Process</a:t>
            </a:r>
          </a:p>
        </p:txBody>
      </p:sp>
    </p:spTree>
    <p:extLst>
      <p:ext uri="{BB962C8B-B14F-4D97-AF65-F5344CB8AC3E}">
        <p14:creationId xmlns:p14="http://schemas.microsoft.com/office/powerpoint/2010/main" val="3648047976"/>
      </p:ext>
    </p:extLst>
  </p:cSld>
  <p:clrMapOvr>
    <a:masterClrMapping/>
  </p:clrMapOvr>
</p:sld>
</file>

<file path=ppt/slides/slide6.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395" name=""/>
        <p:cNvGrpSpPr/>
        <p:nvPr/>
      </p:nvGrpSpPr>
      <p:grpSpPr>
        <a:xfrm>
          <a:off x="0" y="0"/>
          <a:ext cx="0" cy="0"/>
          <a:chOff x="0" y="0"/>
          <a:chExt cx="0" cy="0"/>
        </a:xfrm>
      </p:grpSpPr>
      <p:pic>
        <p:nvPicPr>
          <p:cNvPr id="39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45">
            <a:alphaModFix amt="100000"/>
          </a:blip>
          <a:stretch/>
        </p:blipFill>
        <p:spPr>
          <a:xfrm>
            <a:off x="0" y="0"/>
            <a:ext cx="18288000" cy="10287000"/>
          </a:xfrm>
          <a:prstGeom prst="rect">
            <a:avLst/>
          </a:prstGeom>
        </p:spPr>
      </p:pic>
      <p:pic>
        <p:nvPicPr>
          <p:cNvPr id="39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47">
            <a:alphaModFix amt="100000"/>
          </a:blip>
          <a:stretch/>
        </p:blipFill>
        <p:spPr>
          <a:xfrm>
            <a:off x="0" y="0"/>
            <a:ext cx="18288000" cy="10287000"/>
          </a:xfrm>
          <a:prstGeom prst="rect">
            <a:avLst/>
          </a:prstGeom>
        </p:spPr>
      </p:pic>
      <p:pic>
        <p:nvPicPr>
          <p:cNvPr id="399" name="circleBase">
            <a:extLst>
              <a:ext uri="{FF2B5EF4-FFF2-40B4-BE49-F238E27FC236}">
                <a16:creationId xmlns:a16="http://schemas.microsoft.com/office/drawing/2014/main" id="{A8642F66-C0BB-4949-9A9C-024B120A5D52}"/>
              </a:ext>
            </a:extLst>
          </p:cNvPr>
          <p:cNvPicPr>
            <a:picLocks noChangeAspect="1"/>
          </p:cNvPicPr>
          <p:nvPr/>
        </p:nvPicPr>
        <p:blipFill rotWithShape="1">
          <a:blip r:embed="rId150">
            <a:alphaModFix amt="100000"/>
            <a:extLst>
              <a:ext uri="{A3373655-64C4-4A99-9B4A-A5E032AD9F81}">
                <asvg:svgBlip xmlns:r="http://schemas.openxmlformats.org/officeDocument/2006/relationships" xmlns:asvg="http://schemas.microsoft.com/office/drawing/2016/SVG/main" r:embed="rId149"/>
                <a14:useLocalDpi xmlns:a14="http://schemas.microsoft.com/office/drawing/2010/main" val="0"/>
              </a:ext>
            </a:extLst>
          </a:blip>
          <a:srcRect l="0" t="0" r="0" b="0"/>
          <a:stretch/>
        </p:blipFill>
        <p:spPr>
          <a:xfrm>
            <a:off x="800100" y="2400300"/>
            <a:ext cx="16687800" cy="7124700"/>
          </a:xfrm>
          <a:prstGeom prst="rect">
            <a:avLst/>
          </a:prstGeom>
        </p:spPr>
      </p:pic>
      <p:pic>
        <p:nvPicPr>
          <p:cNvPr id="40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52">
            <a:alphaModFix amt="100000"/>
          </a:blip>
          <a:stretch/>
        </p:blipFill>
        <p:spPr>
          <a:xfrm>
            <a:off x="8098036" y="4914900"/>
            <a:ext cx="2095500" cy="2095500"/>
          </a:xfrm>
          <a:prstGeom prst="rect">
            <a:avLst/>
          </a:prstGeom>
        </p:spPr>
      </p:pic>
      <p:pic>
        <p:nvPicPr>
          <p:cNvPr id="401" name="iconNodef6ee6ed2-74d2-478c-ab6a-35516d9aafd9">
            <a:extLst>
              <a:ext uri="{FF2B5EF4-FFF2-40B4-BE49-F238E27FC236}">
                <a16:creationId xmlns:a16="http://schemas.microsoft.com/office/drawing/2014/main" id="{A8642F66-C0BB-4949-9A9C-024B120A5D52}"/>
              </a:ext>
            </a:extLst>
          </p:cNvPr>
          <p:cNvPicPr>
            <a:picLocks noChangeAspect="1"/>
          </p:cNvPicPr>
          <p:nvPr/>
        </p:nvPicPr>
        <p:blipFill rotWithShape="1">
          <a:blip r:embed="rId155">
            <a:alphaModFix amt="100000"/>
            <a:extLst>
              <a:ext uri="{F1B49E99-28E0-4FFB-9080-66B86E61806D}">
                <asvg:svgBlip xmlns:r="http://schemas.openxmlformats.org/officeDocument/2006/relationships" xmlns:asvg="http://schemas.microsoft.com/office/drawing/2016/SVG/main" r:embed="rId154"/>
                <a14:useLocalDpi xmlns:a14="http://schemas.microsoft.com/office/drawing/2010/main" val="0"/>
              </a:ext>
            </a:extLst>
          </a:blip>
          <a:srcRect l="0" t="0" r="0" b="0"/>
          <a:stretch/>
        </p:blipFill>
        <p:spPr>
          <a:xfrm>
            <a:off x="8620869" y="5437882"/>
            <a:ext cx="1045815" cy="1045815"/>
          </a:xfrm>
          <a:prstGeom prst="rect">
            <a:avLst/>
          </a:prstGeom>
        </p:spPr>
      </p:pic>
      <p:pic>
        <p:nvPicPr>
          <p:cNvPr id="4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57">
            <a:alphaModFix amt="100000"/>
          </a:blip>
          <a:stretch/>
        </p:blipFill>
        <p:spPr>
          <a:xfrm>
            <a:off x="10552805" y="3853011"/>
            <a:ext cx="695325" cy="695325"/>
          </a:xfrm>
          <a:prstGeom prst="rect">
            <a:avLst/>
          </a:prstGeom>
        </p:spPr>
      </p:pic>
      <p:sp>
        <p:nvSpPr>
          <p:cNvPr id="403" name="-0">
            <a:extLst>
              <a:ext uri="{FF2B5EF4-FFF2-40B4-BE49-F238E27FC236}">
                <a16:creationId xmlns:a16="http://schemas.microsoft.com/office/drawing/2014/main" id="{111B4A49-B930-4A89-A1CD-6CA2B3D95AED}"/>
              </a:ext>
            </a:extLst>
          </p:cNvPr>
          <p:cNvSpPr txBox="1"/>
          <p:nvPr/>
        </p:nvSpPr>
        <p:spPr>
          <a:xfrm>
            <a:off x="10765155" y="3888010"/>
            <a:ext cx="290512" cy="638175"/>
          </a:xfrm>
          <a:prstGeom prst="rect">
            <a:avLst/>
          </a:prstGeom>
          <a:noFill/>
        </p:spPr>
        <p:txBody>
          <a:bodyPr vertOverflow="clip" horzOverflow="clip" wrap="square" lIns="0" tIns="0" rIns="0" bIns="0" rtlCol="0" anchor="t">
            <a:spAutoFit/>
          </a:bodyPr>
          <a:lstStyle/>
          <a:p>
            <a:pPr algn="ctr">
              <a:lnSpc>
                <a:spcPts val="4948"/>
              </a:lnSpc>
            </a:pPr>
            <a:r>
              <a:rPr lang="en-US" sz="3299" spc="-33" dirty="0">
                <a:solidFill>
                  <a:srgbClr val="FFFFFF">
                    <a:alpha val="100000"/>
                  </a:srgbClr>
                </a:solidFill>
                <a:latin typeface="Space Grotesk" panose="00000700000000000000" pitchFamily="2" charset="0"/>
              </a:rPr>
              <a:t>1</a:t>
            </a:r>
          </a:p>
        </p:txBody>
      </p:sp>
      <p:sp>
        <p:nvSpPr>
          <p:cNvPr id="404" name="Primary Heading-0">
            <a:extLst>
              <a:ext uri="{FF2B5EF4-FFF2-40B4-BE49-F238E27FC236}">
                <a16:creationId xmlns:a16="http://schemas.microsoft.com/office/drawing/2014/main" id="{111B4A49-B930-4A89-A1CD-6CA2B3D95AED}"/>
              </a:ext>
            </a:extLst>
          </p:cNvPr>
          <p:cNvSpPr txBox="1"/>
          <p:nvPr/>
        </p:nvSpPr>
        <p:spPr>
          <a:xfrm>
            <a:off x="11812905" y="3614738"/>
            <a:ext cx="57388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Test Automation Tool</a:t>
            </a:r>
          </a:p>
        </p:txBody>
      </p:sp>
      <p:sp>
        <p:nvSpPr>
          <p:cNvPr id="405" name="Description of a primary heading-0">
            <a:extLst>
              <a:ext uri="{FF2B5EF4-FFF2-40B4-BE49-F238E27FC236}">
                <a16:creationId xmlns:a16="http://schemas.microsoft.com/office/drawing/2014/main" id="{111B4A49-B930-4A89-A1CD-6CA2B3D95AED}"/>
              </a:ext>
            </a:extLst>
          </p:cNvPr>
          <p:cNvSpPr txBox="1"/>
          <p:nvPr/>
        </p:nvSpPr>
        <p:spPr>
          <a:xfrm>
            <a:off x="11812905" y="4099370"/>
            <a:ext cx="573881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Utilizes OpenText UFT Developer/LeanFT BDD Java framework for effective test automation.</a:t>
            </a:r>
          </a:p>
        </p:txBody>
      </p:sp>
      <p:pic>
        <p:nvPicPr>
          <p:cNvPr id="40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59">
            <a:alphaModFix amt="100000"/>
          </a:blip>
          <a:stretch/>
        </p:blipFill>
        <p:spPr>
          <a:xfrm>
            <a:off x="10552805" y="7369075"/>
            <a:ext cx="695325" cy="695325"/>
          </a:xfrm>
          <a:prstGeom prst="rect">
            <a:avLst/>
          </a:prstGeom>
        </p:spPr>
      </p:pic>
      <p:sp>
        <p:nvSpPr>
          <p:cNvPr id="407" name="-1">
            <a:extLst>
              <a:ext uri="{FF2B5EF4-FFF2-40B4-BE49-F238E27FC236}">
                <a16:creationId xmlns:a16="http://schemas.microsoft.com/office/drawing/2014/main" id="{111B4A49-B930-4A89-A1CD-6CA2B3D95AED}"/>
              </a:ext>
            </a:extLst>
          </p:cNvPr>
          <p:cNvSpPr txBox="1"/>
          <p:nvPr/>
        </p:nvSpPr>
        <p:spPr>
          <a:xfrm>
            <a:off x="10730960" y="7403878"/>
            <a:ext cx="357188" cy="638175"/>
          </a:xfrm>
          <a:prstGeom prst="rect">
            <a:avLst/>
          </a:prstGeom>
          <a:noFill/>
        </p:spPr>
        <p:txBody>
          <a:bodyPr vertOverflow="clip" horzOverflow="clip" wrap="square" lIns="0" tIns="0" rIns="0" bIns="0" rtlCol="0" anchor="t">
            <a:spAutoFit/>
          </a:bodyPr>
          <a:lstStyle/>
          <a:p>
            <a:pPr algn="ctr">
              <a:lnSpc>
                <a:spcPts val="4948"/>
              </a:lnSpc>
            </a:pPr>
            <a:r>
              <a:rPr lang="en-US" sz="3299" spc="-33" dirty="0">
                <a:solidFill>
                  <a:srgbClr val="FFFFFF">
                    <a:alpha val="100000"/>
                  </a:srgbClr>
                </a:solidFill>
                <a:latin typeface="Space Grotesk" panose="00000700000000000000" pitchFamily="2" charset="0"/>
              </a:rPr>
              <a:t>2</a:t>
            </a:r>
          </a:p>
        </p:txBody>
      </p:sp>
      <p:sp>
        <p:nvSpPr>
          <p:cNvPr id="408" name="Primary Heading-1">
            <a:extLst>
              <a:ext uri="{FF2B5EF4-FFF2-40B4-BE49-F238E27FC236}">
                <a16:creationId xmlns:a16="http://schemas.microsoft.com/office/drawing/2014/main" id="{111B4A49-B930-4A89-A1CD-6CA2B3D95AED}"/>
              </a:ext>
            </a:extLst>
          </p:cNvPr>
          <p:cNvSpPr txBox="1"/>
          <p:nvPr/>
        </p:nvSpPr>
        <p:spPr>
          <a:xfrm>
            <a:off x="11812905" y="7130606"/>
            <a:ext cx="573881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Focus on Deposits Space</a:t>
            </a:r>
          </a:p>
        </p:txBody>
      </p:sp>
      <p:sp>
        <p:nvSpPr>
          <p:cNvPr id="409" name="Description of a primary heading-1">
            <a:extLst>
              <a:ext uri="{FF2B5EF4-FFF2-40B4-BE49-F238E27FC236}">
                <a16:creationId xmlns:a16="http://schemas.microsoft.com/office/drawing/2014/main" id="{111B4A49-B930-4A89-A1CD-6CA2B3D95AED}"/>
              </a:ext>
            </a:extLst>
          </p:cNvPr>
          <p:cNvSpPr txBox="1"/>
          <p:nvPr/>
        </p:nvSpPr>
        <p:spPr>
          <a:xfrm>
            <a:off x="11812905" y="7615238"/>
            <a:ext cx="5738812"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Specifically designed for automating tests in the deposits area.</a:t>
            </a:r>
          </a:p>
        </p:txBody>
      </p:sp>
      <p:pic>
        <p:nvPicPr>
          <p:cNvPr id="41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61">
            <a:alphaModFix amt="100000"/>
          </a:blip>
          <a:stretch/>
        </p:blipFill>
        <p:spPr>
          <a:xfrm>
            <a:off x="7035998" y="7369075"/>
            <a:ext cx="695325" cy="695325"/>
          </a:xfrm>
          <a:prstGeom prst="rect">
            <a:avLst/>
          </a:prstGeom>
        </p:spPr>
      </p:pic>
      <p:sp>
        <p:nvSpPr>
          <p:cNvPr id="411" name="-2">
            <a:extLst>
              <a:ext uri="{FF2B5EF4-FFF2-40B4-BE49-F238E27FC236}">
                <a16:creationId xmlns:a16="http://schemas.microsoft.com/office/drawing/2014/main" id="{111B4A49-B930-4A89-A1CD-6CA2B3D95AED}"/>
              </a:ext>
            </a:extLst>
          </p:cNvPr>
          <p:cNvSpPr txBox="1"/>
          <p:nvPr/>
        </p:nvSpPr>
        <p:spPr>
          <a:xfrm>
            <a:off x="7212616" y="7403878"/>
            <a:ext cx="357188" cy="638175"/>
          </a:xfrm>
          <a:prstGeom prst="rect">
            <a:avLst/>
          </a:prstGeom>
          <a:noFill/>
        </p:spPr>
        <p:txBody>
          <a:bodyPr vertOverflow="clip" horzOverflow="clip" wrap="square" lIns="0" tIns="0" rIns="0" bIns="0" rtlCol="0" anchor="t">
            <a:spAutoFit/>
          </a:bodyPr>
          <a:lstStyle/>
          <a:p>
            <a:pPr algn="ctr">
              <a:lnSpc>
                <a:spcPts val="4948"/>
              </a:lnSpc>
            </a:pPr>
            <a:r>
              <a:rPr lang="en-US" sz="3299" spc="-33" dirty="0">
                <a:solidFill>
                  <a:srgbClr val="FFFFFF">
                    <a:alpha val="100000"/>
                  </a:srgbClr>
                </a:solidFill>
                <a:latin typeface="Space Grotesk" panose="00000700000000000000" pitchFamily="2" charset="0"/>
              </a:rPr>
              <a:t>3</a:t>
            </a:r>
          </a:p>
        </p:txBody>
      </p:sp>
      <p:sp>
        <p:nvSpPr>
          <p:cNvPr id="412" name="Primary Heading-2">
            <a:extLst>
              <a:ext uri="{FF2B5EF4-FFF2-40B4-BE49-F238E27FC236}">
                <a16:creationId xmlns:a16="http://schemas.microsoft.com/office/drawing/2014/main" id="{111B4A49-B930-4A89-A1CD-6CA2B3D95AED}"/>
              </a:ext>
            </a:extLst>
          </p:cNvPr>
          <p:cNvSpPr txBox="1"/>
          <p:nvPr/>
        </p:nvSpPr>
        <p:spPr>
          <a:xfrm>
            <a:off x="752475" y="7130606"/>
            <a:ext cx="5738812" cy="400050"/>
          </a:xfrm>
          <a:prstGeom prst="rect">
            <a:avLst/>
          </a:prstGeom>
          <a:noFill/>
        </p:spPr>
        <p:txBody>
          <a:bodyPr vertOverflow="clip" horzOverflow="clip" wrap="square" lIns="0" tIns="0" rIns="0" bIns="0" rtlCol="0" anchor="t">
            <a:spAutoFit/>
          </a:bodyPr>
          <a:lstStyle/>
          <a:p>
            <a:pPr algn="r">
              <a:lnSpc>
                <a:spcPts val="3066"/>
              </a:lnSpc>
            </a:pPr>
            <a:r>
              <a:rPr lang="en-US" sz="2100" b="1" spc="-21" dirty="0">
                <a:solidFill>
                  <a:srgbClr val="070B12">
                    <a:alpha val="100000"/>
                  </a:srgbClr>
                </a:solidFill>
                <a:latin typeface="Space Grotesk" panose="00000700000000000000" pitchFamily="2" charset="0"/>
              </a:rPr>
              <a:t>Automatic Testing of Features</a:t>
            </a:r>
          </a:p>
        </p:txBody>
      </p:sp>
      <p:sp>
        <p:nvSpPr>
          <p:cNvPr id="413" name="Description of a primary heading-2">
            <a:extLst>
              <a:ext uri="{FF2B5EF4-FFF2-40B4-BE49-F238E27FC236}">
                <a16:creationId xmlns:a16="http://schemas.microsoft.com/office/drawing/2014/main" id="{111B4A49-B930-4A89-A1CD-6CA2B3D95AED}"/>
              </a:ext>
            </a:extLst>
          </p:cNvPr>
          <p:cNvSpPr txBox="1"/>
          <p:nvPr/>
        </p:nvSpPr>
        <p:spPr>
          <a:xfrm>
            <a:off x="752475" y="7615238"/>
            <a:ext cx="5738812" cy="695325"/>
          </a:xfrm>
          <a:prstGeom prst="rect">
            <a:avLst/>
          </a:prstGeom>
          <a:noFill/>
        </p:spPr>
        <p:txBody>
          <a:bodyPr vertOverflow="clip" horzOverflow="clip" wrap="square" lIns="0" tIns="0" rIns="0" bIns="0" rtlCol="0" anchor="t">
            <a:spAutoFit/>
          </a:bodyPr>
          <a:lstStyle/>
          <a:p>
            <a:pPr algn="r">
              <a:lnSpc>
                <a:spcPts val="2718"/>
              </a:lnSpc>
            </a:pPr>
            <a:r>
              <a:rPr lang="en-US" sz="1800" spc="-36" dirty="0">
                <a:solidFill>
                  <a:srgbClr val="3F4857">
                    <a:alpha val="100000"/>
                  </a:srgbClr>
                </a:solidFill>
                <a:latin typeface="Work Sans" panose="00000700000000000000" pitchFamily="2" charset="0"/>
              </a:rPr>
              <a:t>Enables automatic testing of new features and changes in functionality.</a:t>
            </a:r>
          </a:p>
        </p:txBody>
      </p:sp>
      <p:pic>
        <p:nvPicPr>
          <p:cNvPr id="41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63">
            <a:alphaModFix amt="100000"/>
          </a:blip>
          <a:stretch/>
        </p:blipFill>
        <p:spPr>
          <a:xfrm>
            <a:off x="7035998" y="3853011"/>
            <a:ext cx="695325" cy="695325"/>
          </a:xfrm>
          <a:prstGeom prst="rect">
            <a:avLst/>
          </a:prstGeom>
        </p:spPr>
      </p:pic>
      <p:sp>
        <p:nvSpPr>
          <p:cNvPr id="415" name="-3">
            <a:extLst>
              <a:ext uri="{FF2B5EF4-FFF2-40B4-BE49-F238E27FC236}">
                <a16:creationId xmlns:a16="http://schemas.microsoft.com/office/drawing/2014/main" id="{111B4A49-B930-4A89-A1CD-6CA2B3D95AED}"/>
              </a:ext>
            </a:extLst>
          </p:cNvPr>
          <p:cNvSpPr txBox="1"/>
          <p:nvPr/>
        </p:nvSpPr>
        <p:spPr>
          <a:xfrm>
            <a:off x="7207568" y="3888010"/>
            <a:ext cx="366712" cy="638175"/>
          </a:xfrm>
          <a:prstGeom prst="rect">
            <a:avLst/>
          </a:prstGeom>
          <a:noFill/>
        </p:spPr>
        <p:txBody>
          <a:bodyPr vertOverflow="clip" horzOverflow="clip" wrap="square" lIns="0" tIns="0" rIns="0" bIns="0" rtlCol="0" anchor="t">
            <a:spAutoFit/>
          </a:bodyPr>
          <a:lstStyle/>
          <a:p>
            <a:pPr algn="ctr">
              <a:lnSpc>
                <a:spcPts val="4948"/>
              </a:lnSpc>
            </a:pPr>
            <a:r>
              <a:rPr lang="en-US" sz="3299" spc="-33" dirty="0">
                <a:solidFill>
                  <a:srgbClr val="FFFFFF">
                    <a:alpha val="100000"/>
                  </a:srgbClr>
                </a:solidFill>
                <a:latin typeface="Space Grotesk" panose="00000700000000000000" pitchFamily="2" charset="0"/>
              </a:rPr>
              <a:t>4</a:t>
            </a:r>
          </a:p>
        </p:txBody>
      </p:sp>
      <p:sp>
        <p:nvSpPr>
          <p:cNvPr id="416" name="Primary Heading-3">
            <a:extLst>
              <a:ext uri="{FF2B5EF4-FFF2-40B4-BE49-F238E27FC236}">
                <a16:creationId xmlns:a16="http://schemas.microsoft.com/office/drawing/2014/main" id="{111B4A49-B930-4A89-A1CD-6CA2B3D95AED}"/>
              </a:ext>
            </a:extLst>
          </p:cNvPr>
          <p:cNvSpPr txBox="1"/>
          <p:nvPr/>
        </p:nvSpPr>
        <p:spPr>
          <a:xfrm>
            <a:off x="752475" y="3614738"/>
            <a:ext cx="5738812" cy="400050"/>
          </a:xfrm>
          <a:prstGeom prst="rect">
            <a:avLst/>
          </a:prstGeom>
          <a:noFill/>
        </p:spPr>
        <p:txBody>
          <a:bodyPr vertOverflow="clip" horzOverflow="clip" wrap="square" lIns="0" tIns="0" rIns="0" bIns="0" rtlCol="0" anchor="t">
            <a:spAutoFit/>
          </a:bodyPr>
          <a:lstStyle/>
          <a:p>
            <a:pPr algn="r">
              <a:lnSpc>
                <a:spcPts val="3066"/>
              </a:lnSpc>
            </a:pPr>
            <a:r>
              <a:rPr lang="en-US" sz="2100" b="1" spc="-21" dirty="0">
                <a:solidFill>
                  <a:srgbClr val="070B12">
                    <a:alpha val="100000"/>
                  </a:srgbClr>
                </a:solidFill>
                <a:latin typeface="Space Grotesk" panose="00000700000000000000" pitchFamily="2" charset="0"/>
              </a:rPr>
              <a:t>Ensures Functionality</a:t>
            </a:r>
          </a:p>
        </p:txBody>
      </p:sp>
      <p:sp>
        <p:nvSpPr>
          <p:cNvPr id="417" name="Description of a primary heading-3">
            <a:extLst>
              <a:ext uri="{FF2B5EF4-FFF2-40B4-BE49-F238E27FC236}">
                <a16:creationId xmlns:a16="http://schemas.microsoft.com/office/drawing/2014/main" id="{111B4A49-B930-4A89-A1CD-6CA2B3D95AED}"/>
              </a:ext>
            </a:extLst>
          </p:cNvPr>
          <p:cNvSpPr txBox="1"/>
          <p:nvPr/>
        </p:nvSpPr>
        <p:spPr>
          <a:xfrm>
            <a:off x="752475" y="4099370"/>
            <a:ext cx="5738812" cy="695325"/>
          </a:xfrm>
          <a:prstGeom prst="rect">
            <a:avLst/>
          </a:prstGeom>
          <a:noFill/>
        </p:spPr>
        <p:txBody>
          <a:bodyPr vertOverflow="clip" horzOverflow="clip" wrap="square" lIns="0" tIns="0" rIns="0" bIns="0" rtlCol="0" anchor="t">
            <a:spAutoFit/>
          </a:bodyPr>
          <a:lstStyle/>
          <a:p>
            <a:pPr algn="r">
              <a:lnSpc>
                <a:spcPts val="2718"/>
              </a:lnSpc>
            </a:pPr>
            <a:r>
              <a:rPr lang="en-US" sz="1800" spc="-36" dirty="0">
                <a:solidFill>
                  <a:srgbClr val="3F4857">
                    <a:alpha val="100000"/>
                  </a:srgbClr>
                </a:solidFill>
                <a:latin typeface="Work Sans" panose="00000700000000000000" pitchFamily="2" charset="0"/>
              </a:rPr>
              <a:t>Guarantees that new features work seamlessly without affecting existing functionality.</a:t>
            </a:r>
          </a:p>
        </p:txBody>
      </p:sp>
      <p:sp>
        <p:nvSpPr>
          <p:cNvPr id="418" name="Click here to edit title-444">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Test Automation Framework</a:t>
            </a:r>
          </a:p>
        </p:txBody>
      </p:sp>
      <p:sp>
        <p:nvSpPr>
          <p:cNvPr id="419" name="Click here to edit subtitle-404">
            <a:extLst>
              <a:ext uri="{FF2B5EF4-FFF2-40B4-BE49-F238E27FC236}">
                <a16:creationId xmlns:a16="http://schemas.microsoft.com/office/drawing/2014/main" id="{111B4A49-B930-4A89-A1CD-6CA2B3D95AED}"/>
              </a:ext>
            </a:extLst>
          </p:cNvPr>
          <p:cNvSpPr txBox="1"/>
          <p:nvPr/>
        </p:nvSpPr>
        <p:spPr>
          <a:xfrm>
            <a:off x="752475" y="1524000"/>
            <a:ext cx="16797338" cy="409575"/>
          </a:xfrm>
          <a:prstGeom prst="rect">
            <a:avLst/>
          </a:prstGeom>
          <a:noFill/>
        </p:spPr>
        <p:txBody>
          <a:bodyPr vertOverflow="clip" horzOverflow="clip" wrap="square" lIns="0" tIns="0" rIns="0" bIns="0" rtlCol="0" anchor="t">
            <a:spAutoFit/>
          </a:bodyPr>
          <a:lstStyle/>
          <a:p>
            <a:pPr algn="l">
              <a:lnSpc>
                <a:spcPts val="3108"/>
              </a:lnSpc>
            </a:pPr>
            <a:r>
              <a:rPr lang="en-US" sz="2100" spc="-42" dirty="0">
                <a:solidFill>
                  <a:srgbClr val="3F4857">
                    <a:alpha val="100000"/>
                  </a:srgbClr>
                </a:solidFill>
                <a:latin typeface="Work Sans" panose="00000700000000000000" pitchFamily="2" charset="0"/>
              </a:rPr>
              <a:t>Automating Deposits Testing</a:t>
            </a:r>
          </a:p>
        </p:txBody>
      </p:sp>
    </p:spTree>
    <p:extLst>
      <p:ext uri="{BB962C8B-B14F-4D97-AF65-F5344CB8AC3E}">
        <p14:creationId xmlns:p14="http://schemas.microsoft.com/office/powerpoint/2010/main" val="3648047976"/>
      </p:ext>
    </p:extLst>
  </p:cSld>
  <p:clrMapOvr>
    <a:masterClrMapping/>
  </p:clrMapOvr>
</p:sld>
</file>

<file path=ppt/slides/slide7.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420" name=""/>
        <p:cNvGrpSpPr/>
        <p:nvPr/>
      </p:nvGrpSpPr>
      <p:grpSpPr>
        <a:xfrm>
          <a:off x="0" y="0"/>
          <a:ext cx="0" cy="0"/>
          <a:chOff x="0" y="0"/>
          <a:chExt cx="0" cy="0"/>
        </a:xfrm>
      </p:grpSpPr>
      <p:pic>
        <p:nvPicPr>
          <p:cNvPr id="42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67">
            <a:alphaModFix amt="100000"/>
          </a:blip>
          <a:stretch/>
        </p:blipFill>
        <p:spPr>
          <a:xfrm>
            <a:off x="0" y="0"/>
            <a:ext cx="18288000" cy="10287000"/>
          </a:xfrm>
          <a:prstGeom prst="rect">
            <a:avLst/>
          </a:prstGeom>
        </p:spPr>
      </p:pic>
      <p:pic>
        <p:nvPicPr>
          <p:cNvPr id="42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69">
            <a:alphaModFix amt="100000"/>
          </a:blip>
          <a:stretch/>
        </p:blipFill>
        <p:spPr>
          <a:xfrm>
            <a:off x="0" y="0"/>
            <a:ext cx="18288000" cy="10287000"/>
          </a:xfrm>
          <a:prstGeom prst="rect">
            <a:avLst/>
          </a:prstGeom>
        </p:spPr>
      </p:pic>
      <p:pic>
        <p:nvPicPr>
          <p:cNvPr id="424"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172">
            <a:alphaModFix amt="100000"/>
            <a:extLst>
              <a:ext uri="{548FD892-04BB-48C7-92CA-D22B78DB95C9}">
                <asvg:svgBlip xmlns:r="http://schemas.openxmlformats.org/officeDocument/2006/relationships" xmlns:asvg="http://schemas.microsoft.com/office/drawing/2016/SVG/main" r:embed="rId171"/>
                <a14:useLocalDpi xmlns:a14="http://schemas.microsoft.com/office/drawing/2010/main" val="0"/>
              </a:ext>
            </a:extLst>
          </a:blip>
          <a:srcRect l="0" t="0" r="0" b="0"/>
          <a:stretch/>
        </p:blipFill>
        <p:spPr>
          <a:xfrm>
            <a:off x="7581900" y="2619375"/>
            <a:ext cx="1905000" cy="1905000"/>
          </a:xfrm>
          <a:prstGeom prst="rect">
            <a:avLst/>
          </a:prstGeom>
        </p:spPr>
      </p:pic>
      <p:sp>
        <p:nvSpPr>
          <p:cNvPr id="425" name="Primary Heading-0">
            <a:extLst>
              <a:ext uri="{FF2B5EF4-FFF2-40B4-BE49-F238E27FC236}">
                <a16:creationId xmlns:a16="http://schemas.microsoft.com/office/drawing/2014/main" id="{111B4A49-B930-4A89-A1CD-6CA2B3D95AED}"/>
              </a:ext>
            </a:extLst>
          </p:cNvPr>
          <p:cNvSpPr txBox="1"/>
          <p:nvPr/>
        </p:nvSpPr>
        <p:spPr>
          <a:xfrm>
            <a:off x="7534275" y="4962525"/>
            <a:ext cx="3128962" cy="118110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         Transition to Continuous Deployment Phase</a:t>
            </a:r>
          </a:p>
        </p:txBody>
      </p:sp>
      <p:pic>
        <p:nvPicPr>
          <p:cNvPr id="42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74">
            <a:alphaModFix amt="100000"/>
          </a:blip>
          <a:stretch/>
        </p:blipFill>
        <p:spPr>
          <a:xfrm>
            <a:off x="7581900" y="4962525"/>
            <a:ext cx="390525" cy="390525"/>
          </a:xfrm>
          <a:prstGeom prst="rect">
            <a:avLst/>
          </a:prstGeom>
        </p:spPr>
      </p:pic>
      <p:sp>
        <p:nvSpPr>
          <p:cNvPr id="427" name="-0">
            <a:extLst>
              <a:ext uri="{FF2B5EF4-FFF2-40B4-BE49-F238E27FC236}">
                <a16:creationId xmlns:a16="http://schemas.microsoft.com/office/drawing/2014/main" id="{111B4A49-B930-4A89-A1CD-6CA2B3D95AED}"/>
              </a:ext>
            </a:extLst>
          </p:cNvPr>
          <p:cNvSpPr txBox="1"/>
          <p:nvPr/>
        </p:nvSpPr>
        <p:spPr>
          <a:xfrm>
            <a:off x="7678293" y="4985766"/>
            <a:ext cx="214312" cy="352425"/>
          </a:xfrm>
          <a:prstGeom prst="rect">
            <a:avLst/>
          </a:prstGeom>
          <a:noFill/>
        </p:spPr>
        <p:txBody>
          <a:bodyPr vertOverflow="clip" horzOverflow="clip" wrap="square" lIns="0" tIns="0" rIns="0" bIns="0" rtlCol="0" anchor="t">
            <a:spAutoFit/>
          </a:bodyPr>
          <a:lstStyle/>
          <a:p>
            <a:pPr algn="ctr">
              <a:lnSpc>
                <a:spcPts val="2700"/>
              </a:lnSpc>
            </a:pPr>
            <a:r>
              <a:rPr lang="en-US" sz="1800" b="1" spc="-18" dirty="0">
                <a:solidFill>
                  <a:srgbClr val="FFFFFF">
                    <a:alpha val="100000"/>
                  </a:srgbClr>
                </a:solidFill>
                <a:latin typeface="Space Grotesk" panose="00000700000000000000" pitchFamily="2" charset="0"/>
              </a:rPr>
              <a:t>1</a:t>
            </a:r>
          </a:p>
        </p:txBody>
      </p:sp>
      <p:sp>
        <p:nvSpPr>
          <p:cNvPr id="428" name="Description of a primary heading-0">
            <a:extLst>
              <a:ext uri="{FF2B5EF4-FFF2-40B4-BE49-F238E27FC236}">
                <a16:creationId xmlns:a16="http://schemas.microsoft.com/office/drawing/2014/main" id="{111B4A49-B930-4A89-A1CD-6CA2B3D95AED}"/>
              </a:ext>
            </a:extLst>
          </p:cNvPr>
          <p:cNvSpPr txBox="1"/>
          <p:nvPr/>
        </p:nvSpPr>
        <p:spPr>
          <a:xfrm>
            <a:off x="7534275" y="6282880"/>
            <a:ext cx="3128962"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Once everything is tested and works well, we move into the Continuous Deployment (CD) phase.</a:t>
            </a:r>
          </a:p>
        </p:txBody>
      </p:sp>
      <p:pic>
        <p:nvPicPr>
          <p:cNvPr id="429"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177">
            <a:alphaModFix amt="100000"/>
            <a:extLst>
              <a:ext uri="{ACFBC26B-F7DB-4262-9D04-2354FBB7564E}">
                <asvg:svgBlip xmlns:r="http://schemas.openxmlformats.org/officeDocument/2006/relationships" xmlns:asvg="http://schemas.microsoft.com/office/drawing/2016/SVG/main" r:embed="rId176"/>
                <a14:useLocalDpi xmlns:a14="http://schemas.microsoft.com/office/drawing/2010/main" val="0"/>
              </a:ext>
            </a:extLst>
          </a:blip>
          <a:srcRect l="0" t="0" r="0" b="0"/>
          <a:stretch/>
        </p:blipFill>
        <p:spPr>
          <a:xfrm>
            <a:off x="11026673" y="2619375"/>
            <a:ext cx="1905000" cy="1905000"/>
          </a:xfrm>
          <a:prstGeom prst="rect">
            <a:avLst/>
          </a:prstGeom>
        </p:spPr>
      </p:pic>
      <p:sp>
        <p:nvSpPr>
          <p:cNvPr id="430" name="Primary Heading-1">
            <a:extLst>
              <a:ext uri="{FF2B5EF4-FFF2-40B4-BE49-F238E27FC236}">
                <a16:creationId xmlns:a16="http://schemas.microsoft.com/office/drawing/2014/main" id="{111B4A49-B930-4A89-A1CD-6CA2B3D95AED}"/>
              </a:ext>
            </a:extLst>
          </p:cNvPr>
          <p:cNvSpPr txBox="1"/>
          <p:nvPr/>
        </p:nvSpPr>
        <p:spPr>
          <a:xfrm>
            <a:off x="10979182" y="4962525"/>
            <a:ext cx="3128962"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         Utilization of XLR</a:t>
            </a:r>
          </a:p>
        </p:txBody>
      </p:sp>
      <p:pic>
        <p:nvPicPr>
          <p:cNvPr id="4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79">
            <a:alphaModFix amt="100000"/>
          </a:blip>
          <a:stretch/>
        </p:blipFill>
        <p:spPr>
          <a:xfrm>
            <a:off x="11026673" y="4962525"/>
            <a:ext cx="390525" cy="390525"/>
          </a:xfrm>
          <a:prstGeom prst="rect">
            <a:avLst/>
          </a:prstGeom>
        </p:spPr>
      </p:pic>
      <p:sp>
        <p:nvSpPr>
          <p:cNvPr id="432" name="-1">
            <a:extLst>
              <a:ext uri="{FF2B5EF4-FFF2-40B4-BE49-F238E27FC236}">
                <a16:creationId xmlns:a16="http://schemas.microsoft.com/office/drawing/2014/main" id="{111B4A49-B930-4A89-A1CD-6CA2B3D95AED}"/>
              </a:ext>
            </a:extLst>
          </p:cNvPr>
          <p:cNvSpPr txBox="1"/>
          <p:nvPr/>
        </p:nvSpPr>
        <p:spPr>
          <a:xfrm>
            <a:off x="11107007" y="4985766"/>
            <a:ext cx="242888" cy="352425"/>
          </a:xfrm>
          <a:prstGeom prst="rect">
            <a:avLst/>
          </a:prstGeom>
          <a:noFill/>
        </p:spPr>
        <p:txBody>
          <a:bodyPr vertOverflow="clip" horzOverflow="clip" wrap="square" lIns="0" tIns="0" rIns="0" bIns="0" rtlCol="0" anchor="t">
            <a:spAutoFit/>
          </a:bodyPr>
          <a:lstStyle/>
          <a:p>
            <a:pPr algn="ctr">
              <a:lnSpc>
                <a:spcPts val="2700"/>
              </a:lnSpc>
            </a:pPr>
            <a:r>
              <a:rPr lang="en-US" sz="1800" b="1" spc="-18" dirty="0">
                <a:solidFill>
                  <a:srgbClr val="FFFFFF">
                    <a:alpha val="100000"/>
                  </a:srgbClr>
                </a:solidFill>
                <a:latin typeface="Space Grotesk" panose="00000700000000000000" pitchFamily="2" charset="0"/>
              </a:rPr>
              <a:t>2</a:t>
            </a:r>
          </a:p>
        </p:txBody>
      </p:sp>
      <p:sp>
        <p:nvSpPr>
          <p:cNvPr id="433" name="Description of a primary heading-1">
            <a:extLst>
              <a:ext uri="{FF2B5EF4-FFF2-40B4-BE49-F238E27FC236}">
                <a16:creationId xmlns:a16="http://schemas.microsoft.com/office/drawing/2014/main" id="{111B4A49-B930-4A89-A1CD-6CA2B3D95AED}"/>
              </a:ext>
            </a:extLst>
          </p:cNvPr>
          <p:cNvSpPr txBox="1"/>
          <p:nvPr/>
        </p:nvSpPr>
        <p:spPr>
          <a:xfrm>
            <a:off x="10979182" y="5504307"/>
            <a:ext cx="3128962"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XLR is used to automate the packaging and deployment of the software.</a:t>
            </a:r>
          </a:p>
        </p:txBody>
      </p:sp>
      <p:pic>
        <p:nvPicPr>
          <p:cNvPr id="434"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182">
            <a:alphaModFix amt="100000"/>
            <a:extLst>
              <a:ext uri="{5903B300-493B-4C6A-95A3-913265E593A4}">
                <asvg:svgBlip xmlns:r="http://schemas.openxmlformats.org/officeDocument/2006/relationships" xmlns:asvg="http://schemas.microsoft.com/office/drawing/2016/SVG/main" r:embed="rId181"/>
                <a14:useLocalDpi xmlns:a14="http://schemas.microsoft.com/office/drawing/2010/main" val="0"/>
              </a:ext>
            </a:extLst>
          </a:blip>
          <a:srcRect l="0" t="0" r="0" b="0"/>
          <a:stretch/>
        </p:blipFill>
        <p:spPr>
          <a:xfrm>
            <a:off x="14471599" y="2619375"/>
            <a:ext cx="1905000" cy="1905000"/>
          </a:xfrm>
          <a:prstGeom prst="rect">
            <a:avLst/>
          </a:prstGeom>
        </p:spPr>
      </p:pic>
      <p:sp>
        <p:nvSpPr>
          <p:cNvPr id="435" name="Primary Heading-2">
            <a:extLst>
              <a:ext uri="{FF2B5EF4-FFF2-40B4-BE49-F238E27FC236}">
                <a16:creationId xmlns:a16="http://schemas.microsoft.com/office/drawing/2014/main" id="{111B4A49-B930-4A89-A1CD-6CA2B3D95AED}"/>
              </a:ext>
            </a:extLst>
          </p:cNvPr>
          <p:cNvSpPr txBox="1"/>
          <p:nvPr/>
        </p:nvSpPr>
        <p:spPr>
          <a:xfrm>
            <a:off x="14424088" y="4962525"/>
            <a:ext cx="3128962" cy="790575"/>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         Ensuring Readiness for Release</a:t>
            </a:r>
          </a:p>
        </p:txBody>
      </p:sp>
      <p:pic>
        <p:nvPicPr>
          <p:cNvPr id="43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84">
            <a:alphaModFix amt="100000"/>
          </a:blip>
          <a:stretch/>
        </p:blipFill>
        <p:spPr>
          <a:xfrm>
            <a:off x="14471599" y="4962525"/>
            <a:ext cx="390525" cy="390525"/>
          </a:xfrm>
          <a:prstGeom prst="rect">
            <a:avLst/>
          </a:prstGeom>
        </p:spPr>
      </p:pic>
      <p:sp>
        <p:nvSpPr>
          <p:cNvPr id="437" name="-2">
            <a:extLst>
              <a:ext uri="{FF2B5EF4-FFF2-40B4-BE49-F238E27FC236}">
                <a16:creationId xmlns:a16="http://schemas.microsoft.com/office/drawing/2014/main" id="{111B4A49-B930-4A89-A1CD-6CA2B3D95AED}"/>
              </a:ext>
            </a:extLst>
          </p:cNvPr>
          <p:cNvSpPr txBox="1"/>
          <p:nvPr/>
        </p:nvSpPr>
        <p:spPr>
          <a:xfrm>
            <a:off x="14550295" y="4985766"/>
            <a:ext cx="242888" cy="352425"/>
          </a:xfrm>
          <a:prstGeom prst="rect">
            <a:avLst/>
          </a:prstGeom>
          <a:noFill/>
        </p:spPr>
        <p:txBody>
          <a:bodyPr vertOverflow="clip" horzOverflow="clip" wrap="square" lIns="0" tIns="0" rIns="0" bIns="0" rtlCol="0" anchor="t">
            <a:spAutoFit/>
          </a:bodyPr>
          <a:lstStyle/>
          <a:p>
            <a:pPr algn="ctr">
              <a:lnSpc>
                <a:spcPts val="2700"/>
              </a:lnSpc>
            </a:pPr>
            <a:r>
              <a:rPr lang="en-US" sz="1800" b="1" spc="-18" dirty="0">
                <a:solidFill>
                  <a:srgbClr val="FFFFFF">
                    <a:alpha val="100000"/>
                  </a:srgbClr>
                </a:solidFill>
                <a:latin typeface="Space Grotesk" panose="00000700000000000000" pitchFamily="2" charset="0"/>
              </a:rPr>
              <a:t>3</a:t>
            </a:r>
          </a:p>
        </p:txBody>
      </p:sp>
      <p:sp>
        <p:nvSpPr>
          <p:cNvPr id="438" name="Description of a primary heading-2">
            <a:extLst>
              <a:ext uri="{FF2B5EF4-FFF2-40B4-BE49-F238E27FC236}">
                <a16:creationId xmlns:a16="http://schemas.microsoft.com/office/drawing/2014/main" id="{111B4A49-B930-4A89-A1CD-6CA2B3D95AED}"/>
              </a:ext>
            </a:extLst>
          </p:cNvPr>
          <p:cNvSpPr txBox="1"/>
          <p:nvPr/>
        </p:nvSpPr>
        <p:spPr>
          <a:xfrm>
            <a:off x="14424088" y="5893594"/>
            <a:ext cx="3128962"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The process ensures that the software is ready for release at the end of the month.</a:t>
            </a:r>
          </a:p>
        </p:txBody>
      </p:sp>
      <p:sp>
        <p:nvSpPr>
          <p:cNvPr id="439" name="Click here to edit title-425">
            <a:extLst>
              <a:ext uri="{FF2B5EF4-FFF2-40B4-BE49-F238E27FC236}">
                <a16:creationId xmlns:a16="http://schemas.microsoft.com/office/drawing/2014/main" id="{111B4A49-B930-4A89-A1CD-6CA2B3D95AED}"/>
              </a:ext>
            </a:extLst>
          </p:cNvPr>
          <p:cNvSpPr txBox="1"/>
          <p:nvPr/>
        </p:nvSpPr>
        <p:spPr>
          <a:xfrm>
            <a:off x="752475" y="4459891"/>
            <a:ext cx="6053138" cy="1343025"/>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Continuous Deployment Process</a:t>
            </a:r>
          </a:p>
        </p:txBody>
      </p:sp>
    </p:spTree>
    <p:extLst>
      <p:ext uri="{BB962C8B-B14F-4D97-AF65-F5344CB8AC3E}">
        <p14:creationId xmlns:p14="http://schemas.microsoft.com/office/powerpoint/2010/main" val="3648047976"/>
      </p:ext>
    </p:extLst>
  </p:cSld>
  <p:clrMapOvr>
    <a:masterClrMapping/>
  </p:clrMapOvr>
</p:sld>
</file>

<file path=ppt/slides/slide8.xml><?xml version="1.0" encoding="utf-8"?>
<p:sld xmlns:a16="http://schemas.microsoft.com/office/drawing/2014/main" xmlns:asvg="http://schemas.microsoft.com/office/drawing/2016/SVG/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440" name=""/>
        <p:cNvGrpSpPr/>
        <p:nvPr/>
      </p:nvGrpSpPr>
      <p:grpSpPr>
        <a:xfrm>
          <a:off x="0" y="0"/>
          <a:ext cx="0" cy="0"/>
          <a:chOff x="0" y="0"/>
          <a:chExt cx="0" cy="0"/>
        </a:xfrm>
      </p:grpSpPr>
      <p:pic>
        <p:nvPicPr>
          <p:cNvPr id="44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88">
            <a:alphaModFix amt="100000"/>
          </a:blip>
          <a:stretch/>
        </p:blipFill>
        <p:spPr>
          <a:xfrm>
            <a:off x="0" y="0"/>
            <a:ext cx="18288000" cy="10287000"/>
          </a:xfrm>
          <a:prstGeom prst="rect">
            <a:avLst/>
          </a:prstGeom>
        </p:spPr>
      </p:pic>
      <p:pic>
        <p:nvPicPr>
          <p:cNvPr id="44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90">
            <a:alphaModFix amt="100000"/>
          </a:blip>
          <a:stretch/>
        </p:blipFill>
        <p:spPr>
          <a:xfrm>
            <a:off x="0" y="0"/>
            <a:ext cx="18288000" cy="10287000"/>
          </a:xfrm>
          <a:prstGeom prst="rect">
            <a:avLst/>
          </a:prstGeom>
        </p:spPr>
      </p:pic>
      <p:pic>
        <p:nvPicPr>
          <p:cNvPr id="4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92">
            <a:alphaModFix amt="100000"/>
          </a:blip>
          <a:stretch/>
        </p:blipFill>
        <p:spPr>
          <a:xfrm>
            <a:off x="800100" y="3381375"/>
            <a:ext cx="1524000" cy="1552575"/>
          </a:xfrm>
          <a:prstGeom prst="rect">
            <a:avLst/>
          </a:prstGeom>
        </p:spPr>
      </p:pic>
      <p:pic>
        <p:nvPicPr>
          <p:cNvPr id="445"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195">
            <a:alphaModFix amt="100000"/>
            <a:extLst>
              <a:ext uri="{06A9057E-13EE-45ED-9D6D-B277FBDE567C}">
                <asvg:svgBlip xmlns:r="http://schemas.openxmlformats.org/officeDocument/2006/relationships" xmlns:asvg="http://schemas.microsoft.com/office/drawing/2016/SVG/main" r:embed="rId194"/>
                <a14:useLocalDpi xmlns:a14="http://schemas.microsoft.com/office/drawing/2010/main" val="0"/>
              </a:ext>
            </a:extLst>
          </a:blip>
          <a:srcRect l="0" t="0" r="0" b="0"/>
          <a:stretch/>
        </p:blipFill>
        <p:spPr>
          <a:xfrm>
            <a:off x="1195388" y="3776662"/>
            <a:ext cx="733425" cy="733425"/>
          </a:xfrm>
          <a:prstGeom prst="rect">
            <a:avLst/>
          </a:prstGeom>
        </p:spPr>
      </p:pic>
      <p:sp>
        <p:nvSpPr>
          <p:cNvPr id="446" name="Primary Heading-0">
            <a:extLst>
              <a:ext uri="{FF2B5EF4-FFF2-40B4-BE49-F238E27FC236}">
                <a16:creationId xmlns:a16="http://schemas.microsoft.com/office/drawing/2014/main" id="{111B4A49-B930-4A89-A1CD-6CA2B3D95AED}"/>
              </a:ext>
            </a:extLst>
          </p:cNvPr>
          <p:cNvSpPr txBox="1"/>
          <p:nvPr/>
        </p:nvSpPr>
        <p:spPr>
          <a:xfrm>
            <a:off x="752475" y="5343525"/>
            <a:ext cx="3100388" cy="790575"/>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Reduction of Manual Work</a:t>
            </a:r>
          </a:p>
        </p:txBody>
      </p:sp>
      <p:sp>
        <p:nvSpPr>
          <p:cNvPr id="447" name="Description of a primary heading-0">
            <a:extLst>
              <a:ext uri="{FF2B5EF4-FFF2-40B4-BE49-F238E27FC236}">
                <a16:creationId xmlns:a16="http://schemas.microsoft.com/office/drawing/2014/main" id="{111B4A49-B930-4A89-A1CD-6CA2B3D95AED}"/>
              </a:ext>
            </a:extLst>
          </p:cNvPr>
          <p:cNvSpPr txBox="1"/>
          <p:nvPr/>
        </p:nvSpPr>
        <p:spPr>
          <a:xfrm>
            <a:off x="752475" y="6274594"/>
            <a:ext cx="3100388"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Using tools like Litmus and XLR, we can significantly minimize manual tasks in our processes.</a:t>
            </a:r>
          </a:p>
        </p:txBody>
      </p:sp>
      <p:pic>
        <p:nvPicPr>
          <p:cNvPr id="4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197">
            <a:alphaModFix amt="100000"/>
          </a:blip>
          <a:stretch/>
        </p:blipFill>
        <p:spPr>
          <a:xfrm>
            <a:off x="4223147" y="3381375"/>
            <a:ext cx="1524000" cy="1552575"/>
          </a:xfrm>
          <a:prstGeom prst="rect">
            <a:avLst/>
          </a:prstGeom>
        </p:spPr>
      </p:pic>
      <p:pic>
        <p:nvPicPr>
          <p:cNvPr id="449" name="iconNode1">
            <a:extLst>
              <a:ext uri="{FF2B5EF4-FFF2-40B4-BE49-F238E27FC236}">
                <a16:creationId xmlns:a16="http://schemas.microsoft.com/office/drawing/2014/main" id="{A8642F66-C0BB-4949-9A9C-024B120A5D52}"/>
              </a:ext>
            </a:extLst>
          </p:cNvPr>
          <p:cNvPicPr>
            <a:picLocks noChangeAspect="1"/>
          </p:cNvPicPr>
          <p:nvPr/>
        </p:nvPicPr>
        <p:blipFill rotWithShape="1">
          <a:blip r:embed="rId200">
            <a:alphaModFix amt="100000"/>
            <a:extLst>
              <a:ext uri="{1D09CCB4-DD2D-4EED-AA3E-CD07B68BF747}">
                <asvg:svgBlip xmlns:r="http://schemas.openxmlformats.org/officeDocument/2006/relationships" xmlns:asvg="http://schemas.microsoft.com/office/drawing/2016/SVG/main" r:embed="rId199"/>
                <a14:useLocalDpi xmlns:a14="http://schemas.microsoft.com/office/drawing/2010/main" val="0"/>
              </a:ext>
            </a:extLst>
          </a:blip>
          <a:srcRect l="0" t="0" r="0" b="0"/>
          <a:stretch/>
        </p:blipFill>
        <p:spPr>
          <a:xfrm>
            <a:off x="4618434" y="3776662"/>
            <a:ext cx="733425" cy="733425"/>
          </a:xfrm>
          <a:prstGeom prst="rect">
            <a:avLst/>
          </a:prstGeom>
        </p:spPr>
      </p:pic>
      <p:sp>
        <p:nvSpPr>
          <p:cNvPr id="450" name="Primary Heading-1">
            <a:extLst>
              <a:ext uri="{FF2B5EF4-FFF2-40B4-BE49-F238E27FC236}">
                <a16:creationId xmlns:a16="http://schemas.microsoft.com/office/drawing/2014/main" id="{111B4A49-B930-4A89-A1CD-6CA2B3D95AED}"/>
              </a:ext>
            </a:extLst>
          </p:cNvPr>
          <p:cNvSpPr txBox="1"/>
          <p:nvPr/>
        </p:nvSpPr>
        <p:spPr>
          <a:xfrm>
            <a:off x="4175665" y="5343525"/>
            <a:ext cx="3100388" cy="790575"/>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Thorough Testing of Updates</a:t>
            </a:r>
          </a:p>
        </p:txBody>
      </p:sp>
      <p:sp>
        <p:nvSpPr>
          <p:cNvPr id="451" name="Description of a primary heading-1">
            <a:extLst>
              <a:ext uri="{FF2B5EF4-FFF2-40B4-BE49-F238E27FC236}">
                <a16:creationId xmlns:a16="http://schemas.microsoft.com/office/drawing/2014/main" id="{111B4A49-B930-4A89-A1CD-6CA2B3D95AED}"/>
              </a:ext>
            </a:extLst>
          </p:cNvPr>
          <p:cNvSpPr txBox="1"/>
          <p:nvPr/>
        </p:nvSpPr>
        <p:spPr>
          <a:xfrm>
            <a:off x="4175665" y="6274594"/>
            <a:ext cx="3100388"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Every update, whether it’s a new feature or a bug fix, is thoroughly tested to ensure quality.</a:t>
            </a:r>
          </a:p>
        </p:txBody>
      </p:sp>
      <p:pic>
        <p:nvPicPr>
          <p:cNvPr id="45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02">
            <a:alphaModFix amt="100000"/>
          </a:blip>
          <a:stretch/>
        </p:blipFill>
        <p:spPr>
          <a:xfrm>
            <a:off x="7646342" y="3381375"/>
            <a:ext cx="1524000" cy="1552575"/>
          </a:xfrm>
          <a:prstGeom prst="rect">
            <a:avLst/>
          </a:prstGeom>
        </p:spPr>
      </p:pic>
      <p:pic>
        <p:nvPicPr>
          <p:cNvPr id="453"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205">
            <a:alphaModFix amt="100000"/>
            <a:extLst>
              <a:ext uri="{628DA265-61DD-4594-8981-0F899A1CE3A3}">
                <asvg:svgBlip xmlns:r="http://schemas.openxmlformats.org/officeDocument/2006/relationships" xmlns:asvg="http://schemas.microsoft.com/office/drawing/2016/SVG/main" r:embed="rId204"/>
                <a14:useLocalDpi xmlns:a14="http://schemas.microsoft.com/office/drawing/2010/main" val="0"/>
              </a:ext>
            </a:extLst>
          </a:blip>
          <a:srcRect l="0" t="0" r="0" b="0"/>
          <a:stretch/>
        </p:blipFill>
        <p:spPr>
          <a:xfrm>
            <a:off x="8041630" y="3776662"/>
            <a:ext cx="733425" cy="733425"/>
          </a:xfrm>
          <a:prstGeom prst="rect">
            <a:avLst/>
          </a:prstGeom>
        </p:spPr>
      </p:pic>
      <p:sp>
        <p:nvSpPr>
          <p:cNvPr id="454" name="Primary Heading-2">
            <a:extLst>
              <a:ext uri="{FF2B5EF4-FFF2-40B4-BE49-F238E27FC236}">
                <a16:creationId xmlns:a16="http://schemas.microsoft.com/office/drawing/2014/main" id="{111B4A49-B930-4A89-A1CD-6CA2B3D95AED}"/>
              </a:ext>
            </a:extLst>
          </p:cNvPr>
          <p:cNvSpPr txBox="1"/>
          <p:nvPr/>
        </p:nvSpPr>
        <p:spPr>
          <a:xfrm>
            <a:off x="7598854" y="5343525"/>
            <a:ext cx="31003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Smooth Integration</a:t>
            </a:r>
          </a:p>
        </p:txBody>
      </p:sp>
      <p:sp>
        <p:nvSpPr>
          <p:cNvPr id="455" name="Description of a primary heading-2">
            <a:extLst>
              <a:ext uri="{FF2B5EF4-FFF2-40B4-BE49-F238E27FC236}">
                <a16:creationId xmlns:a16="http://schemas.microsoft.com/office/drawing/2014/main" id="{111B4A49-B930-4A89-A1CD-6CA2B3D95AED}"/>
              </a:ext>
            </a:extLst>
          </p:cNvPr>
          <p:cNvSpPr txBox="1"/>
          <p:nvPr/>
        </p:nvSpPr>
        <p:spPr>
          <a:xfrm>
            <a:off x="7598854" y="5885307"/>
            <a:ext cx="3100388"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CI/CD facilitates smooth integration of updates into the system, enhancing overall efficiency.</a:t>
            </a:r>
          </a:p>
        </p:txBody>
      </p:sp>
      <p:pic>
        <p:nvPicPr>
          <p:cNvPr id="45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07">
            <a:alphaModFix amt="100000"/>
          </a:blip>
          <a:stretch/>
        </p:blipFill>
        <p:spPr>
          <a:xfrm>
            <a:off x="11069536" y="3381375"/>
            <a:ext cx="1524000" cy="1552575"/>
          </a:xfrm>
          <a:prstGeom prst="rect">
            <a:avLst/>
          </a:prstGeom>
        </p:spPr>
      </p:pic>
      <p:pic>
        <p:nvPicPr>
          <p:cNvPr id="457" name="iconNode3">
            <a:extLst>
              <a:ext uri="{FF2B5EF4-FFF2-40B4-BE49-F238E27FC236}">
                <a16:creationId xmlns:a16="http://schemas.microsoft.com/office/drawing/2014/main" id="{A8642F66-C0BB-4949-9A9C-024B120A5D52}"/>
              </a:ext>
            </a:extLst>
          </p:cNvPr>
          <p:cNvPicPr>
            <a:picLocks noChangeAspect="1"/>
          </p:cNvPicPr>
          <p:nvPr/>
        </p:nvPicPr>
        <p:blipFill rotWithShape="1">
          <a:blip r:embed="rId210">
            <a:alphaModFix amt="100000"/>
            <a:extLst>
              <a:ext uri="{6BC4A524-2FC8-45D1-AD85-7FB652465572}">
                <asvg:svgBlip xmlns:r="http://schemas.openxmlformats.org/officeDocument/2006/relationships" xmlns:asvg="http://schemas.microsoft.com/office/drawing/2016/SVG/main" r:embed="rId209"/>
                <a14:useLocalDpi xmlns:a14="http://schemas.microsoft.com/office/drawing/2010/main" val="0"/>
              </a:ext>
            </a:extLst>
          </a:blip>
          <a:srcRect l="0" t="0" r="0" b="0"/>
          <a:stretch/>
        </p:blipFill>
        <p:spPr>
          <a:xfrm>
            <a:off x="11464823" y="3776662"/>
            <a:ext cx="733425" cy="733425"/>
          </a:xfrm>
          <a:prstGeom prst="rect">
            <a:avLst/>
          </a:prstGeom>
        </p:spPr>
      </p:pic>
      <p:sp>
        <p:nvSpPr>
          <p:cNvPr id="458" name="Primary Heading-3">
            <a:extLst>
              <a:ext uri="{FF2B5EF4-FFF2-40B4-BE49-F238E27FC236}">
                <a16:creationId xmlns:a16="http://schemas.microsoft.com/office/drawing/2014/main" id="{111B4A49-B930-4A89-A1CD-6CA2B3D95AED}"/>
              </a:ext>
            </a:extLst>
          </p:cNvPr>
          <p:cNvSpPr txBox="1"/>
          <p:nvPr/>
        </p:nvSpPr>
        <p:spPr>
          <a:xfrm>
            <a:off x="11022044" y="5343525"/>
            <a:ext cx="3100388" cy="118110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Monitoring Changes in Connected Applications</a:t>
            </a:r>
          </a:p>
        </p:txBody>
      </p:sp>
      <p:sp>
        <p:nvSpPr>
          <p:cNvPr id="459" name="Description of a primary heading-3">
            <a:extLst>
              <a:ext uri="{FF2B5EF4-FFF2-40B4-BE49-F238E27FC236}">
                <a16:creationId xmlns:a16="http://schemas.microsoft.com/office/drawing/2014/main" id="{111B4A49-B930-4A89-A1CD-6CA2B3D95AED}"/>
              </a:ext>
            </a:extLst>
          </p:cNvPr>
          <p:cNvSpPr txBox="1"/>
          <p:nvPr/>
        </p:nvSpPr>
        <p:spPr>
          <a:xfrm>
            <a:off x="11022044" y="6663880"/>
            <a:ext cx="3100388"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CI/CD helps us stay informed about changes in other applications we are connected to.</a:t>
            </a:r>
          </a:p>
        </p:txBody>
      </p:sp>
      <p:pic>
        <p:nvPicPr>
          <p:cNvPr id="46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12">
            <a:alphaModFix amt="100000"/>
          </a:blip>
          <a:stretch/>
        </p:blipFill>
        <p:spPr>
          <a:xfrm>
            <a:off x="14492735" y="3381375"/>
            <a:ext cx="1524000" cy="1552575"/>
          </a:xfrm>
          <a:prstGeom prst="rect">
            <a:avLst/>
          </a:prstGeom>
        </p:spPr>
      </p:pic>
      <p:pic>
        <p:nvPicPr>
          <p:cNvPr id="461" name="iconNode4">
            <a:extLst>
              <a:ext uri="{FF2B5EF4-FFF2-40B4-BE49-F238E27FC236}">
                <a16:creationId xmlns:a16="http://schemas.microsoft.com/office/drawing/2014/main" id="{A8642F66-C0BB-4949-9A9C-024B120A5D52}"/>
              </a:ext>
            </a:extLst>
          </p:cNvPr>
          <p:cNvPicPr>
            <a:picLocks noChangeAspect="1"/>
          </p:cNvPicPr>
          <p:nvPr/>
        </p:nvPicPr>
        <p:blipFill rotWithShape="1">
          <a:blip r:embed="rId215">
            <a:alphaModFix amt="100000"/>
            <a:extLst>
              <a:ext uri="{208D4D30-0A8C-43E7-83DC-C83194D7BAB1}">
                <asvg:svgBlip xmlns:r="http://schemas.openxmlformats.org/officeDocument/2006/relationships" xmlns:asvg="http://schemas.microsoft.com/office/drawing/2016/SVG/main" r:embed="rId214"/>
                <a14:useLocalDpi xmlns:a14="http://schemas.microsoft.com/office/drawing/2010/main" val="0"/>
              </a:ext>
            </a:extLst>
          </a:blip>
          <a:srcRect l="0" t="0" r="0" b="0"/>
          <a:stretch/>
        </p:blipFill>
        <p:spPr>
          <a:xfrm>
            <a:off x="14888023" y="3776662"/>
            <a:ext cx="733425" cy="733425"/>
          </a:xfrm>
          <a:prstGeom prst="rect">
            <a:avLst/>
          </a:prstGeom>
        </p:spPr>
      </p:pic>
      <p:sp>
        <p:nvSpPr>
          <p:cNvPr id="462" name="Primary Heading-4">
            <a:extLst>
              <a:ext uri="{FF2B5EF4-FFF2-40B4-BE49-F238E27FC236}">
                <a16:creationId xmlns:a16="http://schemas.microsoft.com/office/drawing/2014/main" id="{111B4A49-B930-4A89-A1CD-6CA2B3D95AED}"/>
              </a:ext>
            </a:extLst>
          </p:cNvPr>
          <p:cNvSpPr txBox="1"/>
          <p:nvPr/>
        </p:nvSpPr>
        <p:spPr>
          <a:xfrm>
            <a:off x="14445234" y="5343525"/>
            <a:ext cx="310038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Ensured Data Flow</a:t>
            </a:r>
          </a:p>
        </p:txBody>
      </p:sp>
      <p:sp>
        <p:nvSpPr>
          <p:cNvPr id="463" name="Description of a primary heading-4">
            <a:extLst>
              <a:ext uri="{FF2B5EF4-FFF2-40B4-BE49-F238E27FC236}">
                <a16:creationId xmlns:a16="http://schemas.microsoft.com/office/drawing/2014/main" id="{111B4A49-B930-4A89-A1CD-6CA2B3D95AED}"/>
              </a:ext>
            </a:extLst>
          </p:cNvPr>
          <p:cNvSpPr txBox="1"/>
          <p:nvPr/>
        </p:nvSpPr>
        <p:spPr>
          <a:xfrm>
            <a:off x="14445234" y="5885307"/>
            <a:ext cx="3100388" cy="1390650"/>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It ensures that the data flow between our system and other systems is functioning correctly.</a:t>
            </a:r>
          </a:p>
        </p:txBody>
      </p:sp>
      <p:sp>
        <p:nvSpPr>
          <p:cNvPr id="464" name="Click here to edit title-457">
            <a:extLst>
              <a:ext uri="{FF2B5EF4-FFF2-40B4-BE49-F238E27FC236}">
                <a16:creationId xmlns:a16="http://schemas.microsoft.com/office/drawing/2014/main" id="{111B4A49-B930-4A89-A1CD-6CA2B3D95AED}"/>
              </a:ext>
            </a:extLst>
          </p:cNvPr>
          <p:cNvSpPr txBox="1"/>
          <p:nvPr/>
        </p:nvSpPr>
        <p:spPr>
          <a:xfrm>
            <a:off x="752475" y="768953"/>
            <a:ext cx="16797338" cy="685800"/>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Efficiency with CI/CD</a:t>
            </a:r>
          </a:p>
        </p:txBody>
      </p:sp>
    </p:spTree>
    <p:extLst>
      <p:ext uri="{BB962C8B-B14F-4D97-AF65-F5344CB8AC3E}">
        <p14:creationId xmlns:p14="http://schemas.microsoft.com/office/powerpoint/2010/main" val="3648047976"/>
      </p:ext>
    </p:extLst>
  </p:cSld>
  <p:clrMapOvr>
    <a:masterClrMapping/>
  </p:clrMapOvr>
</p:sld>
</file>

<file path=ppt/slides/slide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465" name=""/>
        <p:cNvGrpSpPr/>
        <p:nvPr/>
      </p:nvGrpSpPr>
      <p:grpSpPr>
        <a:xfrm>
          <a:off x="0" y="0"/>
          <a:ext cx="0" cy="0"/>
          <a:chOff x="0" y="0"/>
          <a:chExt cx="0" cy="0"/>
        </a:xfrm>
      </p:grpSpPr>
      <p:pic>
        <p:nvPicPr>
          <p:cNvPr id="46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19">
            <a:alphaModFix amt="100000"/>
          </a:blip>
          <a:stretch/>
        </p:blipFill>
        <p:spPr>
          <a:xfrm>
            <a:off x="0" y="0"/>
            <a:ext cx="18288000" cy="10287000"/>
          </a:xfrm>
          <a:prstGeom prst="rect">
            <a:avLst/>
          </a:prstGeom>
        </p:spPr>
      </p:pic>
      <p:pic>
        <p:nvPicPr>
          <p:cNvPr id="46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21">
            <a:alphaModFix amt="100000"/>
          </a:blip>
          <a:stretch/>
        </p:blipFill>
        <p:spPr>
          <a:xfrm>
            <a:off x="0" y="0"/>
            <a:ext cx="18288000" cy="10287000"/>
          </a:xfrm>
          <a:prstGeom prst="rect">
            <a:avLst/>
          </a:prstGeom>
        </p:spPr>
      </p:pic>
      <p:pic>
        <p:nvPicPr>
          <p:cNvPr id="469"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223">
            <a:alphaModFix amt="100000"/>
          </a:blip>
          <a:stretch/>
        </p:blipFill>
        <p:spPr>
          <a:xfrm>
            <a:off x="7581900" y="3154859"/>
            <a:ext cx="228600" cy="228600"/>
          </a:xfrm>
          <a:prstGeom prst="rect">
            <a:avLst/>
          </a:prstGeom>
        </p:spPr>
      </p:pic>
      <p:sp>
        <p:nvSpPr>
          <p:cNvPr id="470" name="::before">
            <a:extLst>
              <a:ext uri="{FF2B5EF4-FFF2-40B4-BE49-F238E27FC236}">
                <a16:creationId xmlns:a16="http://schemas.microsoft.com/office/drawing/2014/main" id="{111B4A49-B930-4A89-A1CD-6CA2B3D95AED}"/>
              </a:ext>
            </a:extLst>
          </p:cNvPr>
          <p:cNvSpPr txBox="1"/>
          <p:nvPr/>
        </p:nvSpPr>
        <p:spPr>
          <a:xfrm>
            <a:off x="7558088" y="3131058"/>
            <a:ext cx="276225" cy="276225"/>
          </a:xfrm>
          <a:prstGeom prst="rect">
            <a:avLst/>
          </a:prstGeom>
          <a:noFill/>
        </p:spPr>
        <p:txBody>
          <a:bodyPr vertOverflow="clip" horzOverflow="clip" wrap="square" lIns="0" tIns="0" rIns="0" bIns="0" rtlCol="0" anchor="ctr">
            <a:spAutoFit/>
          </a:bodyPr>
          <a:lstStyle/>
          <a:p>
            <a:pPr algn="ctr">
              <a:lnSpc>
                <a:spcPts val="1350"/>
              </a:lnSpc>
            </a:pPr>
            <a:r>
              <a:rPr lang="en-US" sz="900" b="1" dirty="0">
                <a:solidFill>
                  <a:srgbClr val="FFFFFF">
                    <a:alpha val="100000"/>
                  </a:srgbClr>
                </a:solidFill>
                <a:latin typeface="Poppins" panose="00000700000000000000" pitchFamily="2" charset="0"/>
              </a:rPr>
              <a:t>Q</a:t>
            </a:r>
          </a:p>
        </p:txBody>
      </p:sp>
      <p:sp>
        <p:nvSpPr>
          <p:cNvPr id="471" name="Primary Heading-0">
            <a:extLst>
              <a:ext uri="{FF2B5EF4-FFF2-40B4-BE49-F238E27FC236}">
                <a16:creationId xmlns:a16="http://schemas.microsoft.com/office/drawing/2014/main" id="{111B4A49-B930-4A89-A1CD-6CA2B3D95AED}"/>
              </a:ext>
            </a:extLst>
          </p:cNvPr>
          <p:cNvSpPr txBox="1"/>
          <p:nvPr/>
        </p:nvSpPr>
        <p:spPr>
          <a:xfrm>
            <a:off x="7877175" y="3116770"/>
            <a:ext cx="9672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Triggering Automation Scripts</a:t>
            </a:r>
          </a:p>
        </p:txBody>
      </p:sp>
      <p:pic>
        <p:nvPicPr>
          <p:cNvPr id="472"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225">
            <a:alphaModFix amt="40000"/>
          </a:blip>
          <a:stretch/>
        </p:blipFill>
        <p:spPr>
          <a:xfrm>
            <a:off x="7581900" y="3639294"/>
            <a:ext cx="228600" cy="228600"/>
          </a:xfrm>
          <a:prstGeom prst="rect">
            <a:avLst/>
          </a:prstGeom>
        </p:spPr>
      </p:pic>
      <p:sp>
        <p:nvSpPr>
          <p:cNvPr id="473" name="::before">
            <a:extLst>
              <a:ext uri="{FF2B5EF4-FFF2-40B4-BE49-F238E27FC236}">
                <a16:creationId xmlns:a16="http://schemas.microsoft.com/office/drawing/2014/main" id="{111B4A49-B930-4A89-A1CD-6CA2B3D95AED}"/>
              </a:ext>
            </a:extLst>
          </p:cNvPr>
          <p:cNvSpPr txBox="1"/>
          <p:nvPr/>
        </p:nvSpPr>
        <p:spPr>
          <a:xfrm>
            <a:off x="7558088" y="3615595"/>
            <a:ext cx="276225" cy="276225"/>
          </a:xfrm>
          <a:prstGeom prst="rect">
            <a:avLst/>
          </a:prstGeom>
          <a:noFill/>
        </p:spPr>
        <p:txBody>
          <a:bodyPr vertOverflow="clip" horzOverflow="clip" wrap="square" lIns="0" tIns="0" rIns="0" bIns="0" rtlCol="0" anchor="ctr">
            <a:spAutoFit/>
          </a:bodyPr>
          <a:lstStyle/>
          <a:p>
            <a:pPr algn="ctr">
              <a:lnSpc>
                <a:spcPts val="1350"/>
              </a:lnSpc>
            </a:pPr>
            <a:r>
              <a:rPr lang="en-US" sz="900" b="1" dirty="0">
                <a:solidFill>
                  <a:srgbClr val="070B12">
                    <a:alpha val="40000"/>
                  </a:srgbClr>
                </a:solidFill>
                <a:latin typeface="Poppins" panose="00000700000000000000" pitchFamily="2" charset="0"/>
              </a:rPr>
              <a:t>A</a:t>
            </a:r>
          </a:p>
        </p:txBody>
      </p:sp>
      <p:sp>
        <p:nvSpPr>
          <p:cNvPr id="474" name="Description of a primary heading-0">
            <a:extLst>
              <a:ext uri="{FF2B5EF4-FFF2-40B4-BE49-F238E27FC236}">
                <a16:creationId xmlns:a16="http://schemas.microsoft.com/office/drawing/2014/main" id="{111B4A49-B930-4A89-A1CD-6CA2B3D95AED}"/>
              </a:ext>
            </a:extLst>
          </p:cNvPr>
          <p:cNvSpPr txBox="1"/>
          <p:nvPr/>
        </p:nvSpPr>
        <p:spPr>
          <a:xfrm>
            <a:off x="7877175" y="3601307"/>
            <a:ext cx="9672638" cy="6953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When a developer makes a bug fix and commits the updated code to the repository, this triggers an event.</a:t>
            </a:r>
          </a:p>
        </p:txBody>
      </p:sp>
      <p:pic>
        <p:nvPicPr>
          <p:cNvPr id="475"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227">
            <a:alphaModFix amt="100000"/>
          </a:blip>
          <a:stretch/>
        </p:blipFill>
        <p:spPr>
          <a:xfrm>
            <a:off x="7581900" y="4939159"/>
            <a:ext cx="228600" cy="228600"/>
          </a:xfrm>
          <a:prstGeom prst="rect">
            <a:avLst/>
          </a:prstGeom>
        </p:spPr>
      </p:pic>
      <p:sp>
        <p:nvSpPr>
          <p:cNvPr id="476" name="::before">
            <a:extLst>
              <a:ext uri="{FF2B5EF4-FFF2-40B4-BE49-F238E27FC236}">
                <a16:creationId xmlns:a16="http://schemas.microsoft.com/office/drawing/2014/main" id="{111B4A49-B930-4A89-A1CD-6CA2B3D95AED}"/>
              </a:ext>
            </a:extLst>
          </p:cNvPr>
          <p:cNvSpPr txBox="1"/>
          <p:nvPr/>
        </p:nvSpPr>
        <p:spPr>
          <a:xfrm>
            <a:off x="7558088" y="4915472"/>
            <a:ext cx="276225" cy="276225"/>
          </a:xfrm>
          <a:prstGeom prst="rect">
            <a:avLst/>
          </a:prstGeom>
          <a:noFill/>
        </p:spPr>
        <p:txBody>
          <a:bodyPr vertOverflow="clip" horzOverflow="clip" wrap="square" lIns="0" tIns="0" rIns="0" bIns="0" rtlCol="0" anchor="ctr">
            <a:spAutoFit/>
          </a:bodyPr>
          <a:lstStyle/>
          <a:p>
            <a:pPr algn="ctr">
              <a:lnSpc>
                <a:spcPts val="1350"/>
              </a:lnSpc>
            </a:pPr>
            <a:r>
              <a:rPr lang="en-US" sz="900" b="1" dirty="0">
                <a:solidFill>
                  <a:srgbClr val="FFFFFF">
                    <a:alpha val="100000"/>
                  </a:srgbClr>
                </a:solidFill>
                <a:latin typeface="Poppins" panose="00000700000000000000" pitchFamily="2" charset="0"/>
              </a:rPr>
              <a:t>Q</a:t>
            </a:r>
          </a:p>
        </p:txBody>
      </p:sp>
      <p:sp>
        <p:nvSpPr>
          <p:cNvPr id="477" name="Primary Heading-1">
            <a:extLst>
              <a:ext uri="{FF2B5EF4-FFF2-40B4-BE49-F238E27FC236}">
                <a16:creationId xmlns:a16="http://schemas.microsoft.com/office/drawing/2014/main" id="{111B4A49-B930-4A89-A1CD-6CA2B3D95AED}"/>
              </a:ext>
            </a:extLst>
          </p:cNvPr>
          <p:cNvSpPr txBox="1"/>
          <p:nvPr/>
        </p:nvSpPr>
        <p:spPr>
          <a:xfrm>
            <a:off x="7877175" y="4901184"/>
            <a:ext cx="9672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Jenkins Listening for Changes</a:t>
            </a:r>
          </a:p>
        </p:txBody>
      </p:sp>
      <p:pic>
        <p:nvPicPr>
          <p:cNvPr id="478"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229">
            <a:alphaModFix amt="40000"/>
          </a:blip>
          <a:stretch/>
        </p:blipFill>
        <p:spPr>
          <a:xfrm>
            <a:off x="7581900" y="5423892"/>
            <a:ext cx="228600" cy="228600"/>
          </a:xfrm>
          <a:prstGeom prst="rect">
            <a:avLst/>
          </a:prstGeom>
        </p:spPr>
      </p:pic>
      <p:sp>
        <p:nvSpPr>
          <p:cNvPr id="479" name="::before">
            <a:extLst>
              <a:ext uri="{FF2B5EF4-FFF2-40B4-BE49-F238E27FC236}">
                <a16:creationId xmlns:a16="http://schemas.microsoft.com/office/drawing/2014/main" id="{111B4A49-B930-4A89-A1CD-6CA2B3D95AED}"/>
              </a:ext>
            </a:extLst>
          </p:cNvPr>
          <p:cNvSpPr txBox="1"/>
          <p:nvPr/>
        </p:nvSpPr>
        <p:spPr>
          <a:xfrm>
            <a:off x="7558088" y="5400104"/>
            <a:ext cx="276225" cy="276225"/>
          </a:xfrm>
          <a:prstGeom prst="rect">
            <a:avLst/>
          </a:prstGeom>
          <a:noFill/>
        </p:spPr>
        <p:txBody>
          <a:bodyPr vertOverflow="clip" horzOverflow="clip" wrap="square" lIns="0" tIns="0" rIns="0" bIns="0" rtlCol="0" anchor="ctr">
            <a:spAutoFit/>
          </a:bodyPr>
          <a:lstStyle/>
          <a:p>
            <a:pPr algn="ctr">
              <a:lnSpc>
                <a:spcPts val="1350"/>
              </a:lnSpc>
            </a:pPr>
            <a:r>
              <a:rPr lang="en-US" sz="900" b="1" dirty="0">
                <a:solidFill>
                  <a:srgbClr val="070B12">
                    <a:alpha val="40000"/>
                  </a:srgbClr>
                </a:solidFill>
                <a:latin typeface="Poppins" panose="00000700000000000000" pitchFamily="2" charset="0"/>
              </a:rPr>
              <a:t>A</a:t>
            </a:r>
          </a:p>
        </p:txBody>
      </p:sp>
      <p:sp>
        <p:nvSpPr>
          <p:cNvPr id="480" name="Description of a primary heading-1">
            <a:extLst>
              <a:ext uri="{FF2B5EF4-FFF2-40B4-BE49-F238E27FC236}">
                <a16:creationId xmlns:a16="http://schemas.microsoft.com/office/drawing/2014/main" id="{111B4A49-B930-4A89-A1CD-6CA2B3D95AED}"/>
              </a:ext>
            </a:extLst>
          </p:cNvPr>
          <p:cNvSpPr txBox="1"/>
          <p:nvPr/>
        </p:nvSpPr>
        <p:spPr>
          <a:xfrm>
            <a:off x="7877175" y="5385816"/>
            <a:ext cx="96726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Jenkins listens for changes in the code repository.</a:t>
            </a:r>
          </a:p>
        </p:txBody>
      </p:sp>
      <p:pic>
        <p:nvPicPr>
          <p:cNvPr id="481"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231">
            <a:alphaModFix amt="100000"/>
          </a:blip>
          <a:stretch/>
        </p:blipFill>
        <p:spPr>
          <a:xfrm>
            <a:off x="7581900" y="6378475"/>
            <a:ext cx="228600" cy="228600"/>
          </a:xfrm>
          <a:prstGeom prst="rect">
            <a:avLst/>
          </a:prstGeom>
        </p:spPr>
      </p:pic>
      <p:sp>
        <p:nvSpPr>
          <p:cNvPr id="482" name="::before">
            <a:extLst>
              <a:ext uri="{FF2B5EF4-FFF2-40B4-BE49-F238E27FC236}">
                <a16:creationId xmlns:a16="http://schemas.microsoft.com/office/drawing/2014/main" id="{111B4A49-B930-4A89-A1CD-6CA2B3D95AED}"/>
              </a:ext>
            </a:extLst>
          </p:cNvPr>
          <p:cNvSpPr txBox="1"/>
          <p:nvPr/>
        </p:nvSpPr>
        <p:spPr>
          <a:xfrm>
            <a:off x="7558088" y="6354794"/>
            <a:ext cx="276225" cy="276225"/>
          </a:xfrm>
          <a:prstGeom prst="rect">
            <a:avLst/>
          </a:prstGeom>
          <a:noFill/>
        </p:spPr>
        <p:txBody>
          <a:bodyPr vertOverflow="clip" horzOverflow="clip" wrap="square" lIns="0" tIns="0" rIns="0" bIns="0" rtlCol="0" anchor="ctr">
            <a:spAutoFit/>
          </a:bodyPr>
          <a:lstStyle/>
          <a:p>
            <a:pPr algn="ctr">
              <a:lnSpc>
                <a:spcPts val="1350"/>
              </a:lnSpc>
            </a:pPr>
            <a:r>
              <a:rPr lang="en-US" sz="900" b="1" dirty="0">
                <a:solidFill>
                  <a:srgbClr val="FFFFFF">
                    <a:alpha val="100000"/>
                  </a:srgbClr>
                </a:solidFill>
                <a:latin typeface="Poppins" panose="00000700000000000000" pitchFamily="2" charset="0"/>
              </a:rPr>
              <a:t>Q</a:t>
            </a:r>
          </a:p>
        </p:txBody>
      </p:sp>
      <p:sp>
        <p:nvSpPr>
          <p:cNvPr id="483" name="Primary Heading-2">
            <a:extLst>
              <a:ext uri="{FF2B5EF4-FFF2-40B4-BE49-F238E27FC236}">
                <a16:creationId xmlns:a16="http://schemas.microsoft.com/office/drawing/2014/main" id="{111B4A49-B930-4A89-A1CD-6CA2B3D95AED}"/>
              </a:ext>
            </a:extLst>
          </p:cNvPr>
          <p:cNvSpPr txBox="1"/>
          <p:nvPr/>
        </p:nvSpPr>
        <p:spPr>
          <a:xfrm>
            <a:off x="7877175" y="6340507"/>
            <a:ext cx="9672638" cy="400050"/>
          </a:xfrm>
          <a:prstGeom prst="rect">
            <a:avLst/>
          </a:prstGeom>
          <a:noFill/>
        </p:spPr>
        <p:txBody>
          <a:bodyPr vertOverflow="clip" horzOverflow="clip" wrap="square" lIns="0" tIns="0" rIns="0" bIns="0" rtlCol="0" anchor="t">
            <a:spAutoFit/>
          </a:bodyPr>
          <a:lstStyle/>
          <a:p>
            <a:pPr algn="l">
              <a:lnSpc>
                <a:spcPts val="3066"/>
              </a:lnSpc>
            </a:pPr>
            <a:r>
              <a:rPr lang="en-US" sz="2100" b="1" spc="-21" dirty="0">
                <a:solidFill>
                  <a:srgbClr val="070B12">
                    <a:alpha val="100000"/>
                  </a:srgbClr>
                </a:solidFill>
                <a:latin typeface="Space Grotesk" panose="00000700000000000000" pitchFamily="2" charset="0"/>
              </a:rPr>
              <a:t>Automatic Build Process</a:t>
            </a:r>
          </a:p>
        </p:txBody>
      </p:sp>
      <p:pic>
        <p:nvPicPr>
          <p:cNvPr id="484"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233">
            <a:alphaModFix amt="40000"/>
          </a:blip>
          <a:stretch/>
        </p:blipFill>
        <p:spPr>
          <a:xfrm>
            <a:off x="7581900" y="6863209"/>
            <a:ext cx="228600" cy="228600"/>
          </a:xfrm>
          <a:prstGeom prst="rect">
            <a:avLst/>
          </a:prstGeom>
        </p:spPr>
      </p:pic>
      <p:sp>
        <p:nvSpPr>
          <p:cNvPr id="485" name="::before">
            <a:extLst>
              <a:ext uri="{FF2B5EF4-FFF2-40B4-BE49-F238E27FC236}">
                <a16:creationId xmlns:a16="http://schemas.microsoft.com/office/drawing/2014/main" id="{111B4A49-B930-4A89-A1CD-6CA2B3D95AED}"/>
              </a:ext>
            </a:extLst>
          </p:cNvPr>
          <p:cNvSpPr txBox="1"/>
          <p:nvPr/>
        </p:nvSpPr>
        <p:spPr>
          <a:xfrm>
            <a:off x="7558088" y="6839426"/>
            <a:ext cx="276225" cy="276225"/>
          </a:xfrm>
          <a:prstGeom prst="rect">
            <a:avLst/>
          </a:prstGeom>
          <a:noFill/>
        </p:spPr>
        <p:txBody>
          <a:bodyPr vertOverflow="clip" horzOverflow="clip" wrap="square" lIns="0" tIns="0" rIns="0" bIns="0" rtlCol="0" anchor="ctr">
            <a:spAutoFit/>
          </a:bodyPr>
          <a:lstStyle/>
          <a:p>
            <a:pPr algn="ctr">
              <a:lnSpc>
                <a:spcPts val="1350"/>
              </a:lnSpc>
            </a:pPr>
            <a:r>
              <a:rPr lang="en-US" sz="900" b="1" dirty="0">
                <a:solidFill>
                  <a:srgbClr val="070B12">
                    <a:alpha val="40000"/>
                  </a:srgbClr>
                </a:solidFill>
                <a:latin typeface="Poppins" panose="00000700000000000000" pitchFamily="2" charset="0"/>
              </a:rPr>
              <a:t>A</a:t>
            </a:r>
          </a:p>
        </p:txBody>
      </p:sp>
      <p:sp>
        <p:nvSpPr>
          <p:cNvPr id="486" name="Description of a primary heading-2">
            <a:extLst>
              <a:ext uri="{FF2B5EF4-FFF2-40B4-BE49-F238E27FC236}">
                <a16:creationId xmlns:a16="http://schemas.microsoft.com/office/drawing/2014/main" id="{111B4A49-B930-4A89-A1CD-6CA2B3D95AED}"/>
              </a:ext>
            </a:extLst>
          </p:cNvPr>
          <p:cNvSpPr txBox="1"/>
          <p:nvPr/>
        </p:nvSpPr>
        <p:spPr>
          <a:xfrm>
            <a:off x="7877175" y="6825139"/>
            <a:ext cx="9672638" cy="352425"/>
          </a:xfrm>
          <a:prstGeom prst="rect">
            <a:avLst/>
          </a:prstGeom>
          <a:noFill/>
        </p:spPr>
        <p:txBody>
          <a:bodyPr vertOverflow="clip" horzOverflow="clip" wrap="square" lIns="0" tIns="0" rIns="0" bIns="0" rtlCol="0" anchor="t">
            <a:spAutoFit/>
          </a:bodyPr>
          <a:lstStyle/>
          <a:p>
            <a:pPr algn="l">
              <a:lnSpc>
                <a:spcPts val="2718"/>
              </a:lnSpc>
            </a:pPr>
            <a:r>
              <a:rPr lang="en-US" sz="1800" spc="-36" dirty="0">
                <a:solidFill>
                  <a:srgbClr val="3F4857">
                    <a:alpha val="100000"/>
                  </a:srgbClr>
                </a:solidFill>
                <a:latin typeface="Work Sans" panose="00000700000000000000" pitchFamily="2" charset="0"/>
              </a:rPr>
              <a:t>Upon detecting new code, Jenkins automatically starts a build process.</a:t>
            </a:r>
          </a:p>
        </p:txBody>
      </p:sp>
      <p:sp>
        <p:nvSpPr>
          <p:cNvPr id="487" name="Click here to edit title-427">
            <a:extLst>
              <a:ext uri="{FF2B5EF4-FFF2-40B4-BE49-F238E27FC236}">
                <a16:creationId xmlns:a16="http://schemas.microsoft.com/office/drawing/2014/main" id="{111B4A49-B930-4A89-A1CD-6CA2B3D95AED}"/>
              </a:ext>
            </a:extLst>
          </p:cNvPr>
          <p:cNvSpPr txBox="1"/>
          <p:nvPr/>
        </p:nvSpPr>
        <p:spPr>
          <a:xfrm>
            <a:off x="752475" y="4459891"/>
            <a:ext cx="6053138" cy="1343025"/>
          </a:xfrm>
          <a:prstGeom prst="rect">
            <a:avLst/>
          </a:prstGeom>
          <a:noFill/>
        </p:spPr>
        <p:txBody>
          <a:bodyPr vertOverflow="clip" horzOverflow="clip" wrap="square" lIns="0" tIns="0" rIns="0" bIns="0" rtlCol="0" anchor="t">
            <a:spAutoFit/>
          </a:bodyPr>
          <a:lstStyle/>
          <a:p>
            <a:pPr algn="l">
              <a:lnSpc>
                <a:spcPts val="5208"/>
              </a:lnSpc>
            </a:pPr>
            <a:r>
              <a:rPr lang="en-US" sz="4200" b="1" spc="-42" dirty="0">
                <a:solidFill>
                  <a:srgbClr val="1D46F3">
                    <a:alpha val="100000"/>
                  </a:srgbClr>
                </a:solidFill>
                <a:latin typeface="Space Grotesk" panose="00000700000000000000" pitchFamily="2" charset="0"/>
              </a:rPr>
              <a:t>Jenkins Automation Process</a:t>
            </a:r>
          </a:p>
        </p:txBody>
      </p:sp>
    </p:spTree>
    <p:extLst>
      <p:ext uri="{BB962C8B-B14F-4D97-AF65-F5344CB8AC3E}">
        <p14:creationId xmlns:p14="http://schemas.microsoft.com/office/powerpoint/2010/main" val="36480479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Arial</vt:lpstr>
      <vt:lpstr>Calibri</vt:lpstr>
      <vt:lpstr>Calibri Light</vt:lpstr>
      <vt:lpstr>Office Theme</vt:lpstr>
    </vt:vector>
  </TitlesOfParts>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Exporter Version: 2.0.10.0, docId: 8549365</dc:title>
  <dc:creator>Presentations.AI Exporter</dc:creator>
  <lastModifiedBy>Presentations.AI Exporter</lastModifiedBy>
  <revision>1</revision>
  <dcterms:created xsi:type="dcterms:W3CDTF">2024-10-16T05:42:15.0000000Z</dcterms:created>
  <dcterms:modified xsi:type="dcterms:W3CDTF">2024-10-16T05:42:15.0000000Z</dcterms:modified>
</coreProperties>
</file>